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13"/>
  </p:notesMasterIdLst>
  <p:sldIdLst>
    <p:sldId id="256" r:id="rId6"/>
    <p:sldId id="257" r:id="rId7"/>
    <p:sldId id="261" r:id="rId8"/>
    <p:sldId id="258" r:id="rId9"/>
    <p:sldId id="260" r:id="rId10"/>
    <p:sldId id="269"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18" autoAdjust="0"/>
    <p:restoredTop sz="86418"/>
  </p:normalViewPr>
  <p:slideViewPr>
    <p:cSldViewPr snapToGrid="0">
      <p:cViewPr varScale="1">
        <p:scale>
          <a:sx n="113" d="100"/>
          <a:sy n="113" d="100"/>
        </p:scale>
        <p:origin x="101" y="32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B7FC8E-0F6E-4ECB-AA21-FA97EDE5C7BE}" type="datetimeFigureOut">
              <a:rPr lang="lv-LV" smtClean="0"/>
              <a:t>12.09.2025</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070BA-84B6-43D6-80AD-A9C3918FAA3B}" type="slidenum">
              <a:rPr lang="lv-LV" smtClean="0"/>
              <a:t>‹#›</a:t>
            </a:fld>
            <a:endParaRPr lang="lv-LV"/>
          </a:p>
        </p:txBody>
      </p:sp>
    </p:spTree>
    <p:extLst>
      <p:ext uri="{BB962C8B-B14F-4D97-AF65-F5344CB8AC3E}">
        <p14:creationId xmlns:p14="http://schemas.microsoft.com/office/powerpoint/2010/main" val="50311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Projektu sasniedzamie</a:t>
            </a:r>
            <a:r>
              <a:rPr lang="lv-LV" baseline="0" dirty="0"/>
              <a:t> starprezultāti atrodami projekta apraksta 14. sadaļā </a:t>
            </a:r>
            <a:r>
              <a:rPr lang="lv-LV" b="1" baseline="0" dirty="0"/>
              <a:t>Pētniecības projekta rezultāts.</a:t>
            </a:r>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1</a:t>
            </a:fld>
            <a:endParaRPr lang="lv-LV"/>
          </a:p>
        </p:txBody>
      </p:sp>
    </p:spTree>
    <p:extLst>
      <p:ext uri="{BB962C8B-B14F-4D97-AF65-F5344CB8AC3E}">
        <p14:creationId xmlns:p14="http://schemas.microsoft.com/office/powerpoint/2010/main" val="1741762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4</a:t>
            </a:fld>
            <a:endParaRPr lang="lv-LV"/>
          </a:p>
        </p:txBody>
      </p:sp>
    </p:spTree>
    <p:extLst>
      <p:ext uri="{BB962C8B-B14F-4D97-AF65-F5344CB8AC3E}">
        <p14:creationId xmlns:p14="http://schemas.microsoft.com/office/powerpoint/2010/main" val="390530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9070BA-84B6-43D6-80AD-A9C3918FAA3B}" type="slidenum">
              <a:rPr lang="lv-LV" smtClean="0"/>
              <a:t>5</a:t>
            </a:fld>
            <a:endParaRPr lang="lv-LV"/>
          </a:p>
        </p:txBody>
      </p:sp>
    </p:spTree>
    <p:extLst>
      <p:ext uri="{BB962C8B-B14F-4D97-AF65-F5344CB8AC3E}">
        <p14:creationId xmlns:p14="http://schemas.microsoft.com/office/powerpoint/2010/main" val="18808182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C492ED2D-E28F-478E-98E0-9AB1C74CDC37}" type="datetime1">
              <a:rPr lang="lv-LV" smtClean="0"/>
              <a:t>12.09.2025</a:t>
            </a:fld>
            <a:endParaRPr lang="lv-LV"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B00E464D-8C62-4E63-95DF-97C43DC88E4B}" type="slidenum">
              <a:rPr lang="lv-LV" smtClean="0"/>
              <a:t>‹#›</a:t>
            </a:fld>
            <a:endParaRPr lang="lv-LV"/>
          </a:p>
        </p:txBody>
      </p:sp>
      <p:pic>
        <p:nvPicPr>
          <p:cNvPr id="7" name="Picture 6">
            <a:extLst>
              <a:ext uri="{FF2B5EF4-FFF2-40B4-BE49-F238E27FC236}">
                <a16:creationId xmlns:a16="http://schemas.microsoft.com/office/drawing/2014/main" id="{0C0D4060-F374-6B83-DE7C-D215DBD07950}"/>
              </a:ext>
            </a:extLst>
          </p:cNvPr>
          <p:cNvPicPr>
            <a:picLocks noChangeAspect="1"/>
          </p:cNvPicPr>
          <p:nvPr userDrawn="1"/>
        </p:nvPicPr>
        <p:blipFill>
          <a:blip r:embed="rId3"/>
          <a:stretch>
            <a:fillRect/>
          </a:stretch>
        </p:blipFill>
        <p:spPr>
          <a:xfrm>
            <a:off x="9390314" y="5277786"/>
            <a:ext cx="2083952" cy="962920"/>
          </a:xfrm>
          <a:prstGeom prst="rect">
            <a:avLst/>
          </a:prstGeom>
        </p:spPr>
      </p:pic>
    </p:spTree>
    <p:extLst>
      <p:ext uri="{BB962C8B-B14F-4D97-AF65-F5344CB8AC3E}">
        <p14:creationId xmlns:p14="http://schemas.microsoft.com/office/powerpoint/2010/main" val="3468957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F41CE1-D8D8-47CB-B00F-6E4EAAEBB8C8}" type="datetime1">
              <a:rPr lang="lv-LV" smtClean="0"/>
              <a:t>12.09.2025</a:t>
            </a:fld>
            <a:endParaRPr lang="lv-LV" dirty="0"/>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dirty="0"/>
          </a:p>
        </p:txBody>
      </p:sp>
      <p:pic>
        <p:nvPicPr>
          <p:cNvPr id="10" name="Picture 9">
            <a:extLst>
              <a:ext uri="{FF2B5EF4-FFF2-40B4-BE49-F238E27FC236}">
                <a16:creationId xmlns:a16="http://schemas.microsoft.com/office/drawing/2014/main" id="{D000522A-08C6-E038-0C47-0A29A5CA8A1E}"/>
              </a:ext>
            </a:extLst>
          </p:cNvPr>
          <p:cNvPicPr>
            <a:picLocks noChangeAspect="1"/>
          </p:cNvPicPr>
          <p:nvPr userDrawn="1"/>
        </p:nvPicPr>
        <p:blipFill>
          <a:blip r:embed="rId3"/>
          <a:stretch>
            <a:fillRect/>
          </a:stretch>
        </p:blipFill>
        <p:spPr>
          <a:xfrm>
            <a:off x="9729663" y="5827432"/>
            <a:ext cx="2083952" cy="962920"/>
          </a:xfrm>
          <a:prstGeom prst="rect">
            <a:avLst/>
          </a:prstGeom>
        </p:spPr>
      </p:pic>
    </p:spTree>
    <p:extLst>
      <p:ext uri="{BB962C8B-B14F-4D97-AF65-F5344CB8AC3E}">
        <p14:creationId xmlns:p14="http://schemas.microsoft.com/office/powerpoint/2010/main" val="251570900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userDrawn="1"/>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dirty="0"/>
          </a:p>
        </p:txBody>
      </p:sp>
      <p:pic>
        <p:nvPicPr>
          <p:cNvPr id="3" name="Picture 2">
            <a:extLst>
              <a:ext uri="{FF2B5EF4-FFF2-40B4-BE49-F238E27FC236}">
                <a16:creationId xmlns:a16="http://schemas.microsoft.com/office/drawing/2014/main" id="{5F7F2704-E7BA-95C2-8F28-A267D977B06F}"/>
              </a:ext>
            </a:extLst>
          </p:cNvPr>
          <p:cNvPicPr>
            <a:picLocks noChangeAspect="1"/>
          </p:cNvPicPr>
          <p:nvPr userDrawn="1"/>
        </p:nvPicPr>
        <p:blipFill>
          <a:blip r:embed="rId3"/>
          <a:stretch>
            <a:fillRect/>
          </a:stretch>
        </p:blipFill>
        <p:spPr>
          <a:xfrm>
            <a:off x="9839761" y="5706388"/>
            <a:ext cx="2083952" cy="962920"/>
          </a:xfrm>
          <a:prstGeom prst="rect">
            <a:avLst/>
          </a:prstGeom>
        </p:spPr>
      </p:pic>
    </p:spTree>
    <p:extLst>
      <p:ext uri="{BB962C8B-B14F-4D97-AF65-F5344CB8AC3E}">
        <p14:creationId xmlns:p14="http://schemas.microsoft.com/office/powerpoint/2010/main" val="1104259454"/>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88762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4514"/>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0FBEA2-AACA-435E-8816-CCE512D0AE87}" type="datetime1">
              <a:rPr lang="lv-LV" smtClean="0"/>
              <a:t>12.09.2025</a:t>
            </a:fld>
            <a:endParaRPr lang="lv-LV"/>
          </a:p>
        </p:txBody>
      </p:sp>
      <p:sp>
        <p:nvSpPr>
          <p:cNvPr id="5" name="Footer Placeholder 4"/>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0E464D-8C62-4E63-95DF-97C43DC88E4B}" type="slidenum">
              <a:rPr lang="lv-LV" smtClean="0"/>
              <a:t>‹#›</a:t>
            </a:fld>
            <a:endParaRPr lang="lv-LV"/>
          </a:p>
        </p:txBody>
      </p:sp>
      <p:pic>
        <p:nvPicPr>
          <p:cNvPr id="10" name="Picture 9">
            <a:extLst>
              <a:ext uri="{FF2B5EF4-FFF2-40B4-BE49-F238E27FC236}">
                <a16:creationId xmlns:a16="http://schemas.microsoft.com/office/drawing/2014/main" id="{B5EE216C-0116-6DE2-DBCC-369EAF7878D3}"/>
              </a:ext>
            </a:extLst>
          </p:cNvPr>
          <p:cNvPicPr>
            <a:picLocks noChangeAspect="1"/>
          </p:cNvPicPr>
          <p:nvPr userDrawn="1"/>
        </p:nvPicPr>
        <p:blipFill>
          <a:blip r:embed="rId3"/>
          <a:stretch>
            <a:fillRect/>
          </a:stretch>
        </p:blipFill>
        <p:spPr>
          <a:xfrm>
            <a:off x="9938931" y="5808359"/>
            <a:ext cx="2083952" cy="962920"/>
          </a:xfrm>
          <a:prstGeom prst="rect">
            <a:avLst/>
          </a:prstGeom>
        </p:spPr>
      </p:pic>
    </p:spTree>
    <p:extLst>
      <p:ext uri="{BB962C8B-B14F-4D97-AF65-F5344CB8AC3E}">
        <p14:creationId xmlns:p14="http://schemas.microsoft.com/office/powerpoint/2010/main" val="107196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1887" y="2603501"/>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3565268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9" name="Slide Number Placeholder 8"/>
          <p:cNvSpPr>
            <a:spLocks noGrp="1"/>
          </p:cNvSpPr>
          <p:nvPr>
            <p:ph type="sldNum" sz="quarter" idx="12"/>
          </p:nvPr>
        </p:nvSpPr>
        <p:spPr/>
        <p:txBody>
          <a:bodyPr/>
          <a:lstStyle/>
          <a:p>
            <a:fld id="{B00E464D-8C62-4E63-95DF-97C43DC88E4B}" type="slidenum">
              <a:rPr lang="lv-LV" smtClean="0"/>
              <a:t>‹#›</a:t>
            </a:fld>
            <a:endParaRPr lang="lv-LV"/>
          </a:p>
        </p:txBody>
      </p:sp>
    </p:spTree>
    <p:extLst>
      <p:ext uri="{BB962C8B-B14F-4D97-AF65-F5344CB8AC3E}">
        <p14:creationId xmlns:p14="http://schemas.microsoft.com/office/powerpoint/2010/main" val="277548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74DF2C-30C6-409A-A784-040DCCBC03B8}" type="datetime1">
              <a:rPr lang="lv-LV" smtClean="0"/>
              <a:t>12.09.2025</a:t>
            </a:fld>
            <a:endParaRPr lang="lv-LV"/>
          </a:p>
        </p:txBody>
      </p:sp>
      <p:sp>
        <p:nvSpPr>
          <p:cNvPr id="4" name="Footer Placeholder 3"/>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5" name="Slide Number Placeholder 4"/>
          <p:cNvSpPr>
            <a:spLocks noGrp="1"/>
          </p:cNvSpPr>
          <p:nvPr>
            <p:ph type="sldNum" sz="quarter" idx="12"/>
          </p:nvPr>
        </p:nvSpPr>
        <p:spPr/>
        <p:txBody>
          <a:bodyPr/>
          <a:lstStyle/>
          <a:p>
            <a:fld id="{B00E464D-8C62-4E63-95DF-97C43DC88E4B}" type="slidenum">
              <a:rPr lang="lv-LV" smtClean="0"/>
              <a:t>‹#›</a:t>
            </a:fld>
            <a:endParaRPr lang="lv-LV"/>
          </a:p>
        </p:txBody>
      </p:sp>
      <p:pic>
        <p:nvPicPr>
          <p:cNvPr id="6" name="Picture 5">
            <a:extLst>
              <a:ext uri="{FF2B5EF4-FFF2-40B4-BE49-F238E27FC236}">
                <a16:creationId xmlns:a16="http://schemas.microsoft.com/office/drawing/2014/main" id="{0097660E-E560-6D1B-EB2E-E4FE1E54F28D}"/>
              </a:ext>
            </a:extLst>
          </p:cNvPr>
          <p:cNvPicPr>
            <a:picLocks noChangeAspect="1"/>
          </p:cNvPicPr>
          <p:nvPr userDrawn="1"/>
        </p:nvPicPr>
        <p:blipFill>
          <a:blip r:embed="rId2"/>
          <a:stretch>
            <a:fillRect/>
          </a:stretch>
        </p:blipFill>
        <p:spPr>
          <a:xfrm>
            <a:off x="9916366" y="5790316"/>
            <a:ext cx="2083952" cy="962920"/>
          </a:xfrm>
          <a:prstGeom prst="rect">
            <a:avLst/>
          </a:prstGeom>
        </p:spPr>
      </p:pic>
    </p:spTree>
    <p:extLst>
      <p:ext uri="{BB962C8B-B14F-4D97-AF65-F5344CB8AC3E}">
        <p14:creationId xmlns:p14="http://schemas.microsoft.com/office/powerpoint/2010/main" val="3393759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3679F4-F50B-4AAE-AA0D-DCBB4D3E4895}" type="datetime1">
              <a:rPr lang="lv-LV" smtClean="0"/>
              <a:t>12.09.2025</a:t>
            </a:fld>
            <a:endParaRPr lang="lv-LV"/>
          </a:p>
        </p:txBody>
      </p:sp>
      <p:sp>
        <p:nvSpPr>
          <p:cNvPr id="3" name="Footer Placeholder 2"/>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00E464D-8C62-4E63-95DF-97C43DC88E4B}" type="slidenum">
              <a:rPr lang="lv-LV" smtClean="0"/>
              <a:t>‹#›</a:t>
            </a:fld>
            <a:endParaRPr lang="lv-LV"/>
          </a:p>
        </p:txBody>
      </p:sp>
      <p:pic>
        <p:nvPicPr>
          <p:cNvPr id="5" name="Picture 4">
            <a:extLst>
              <a:ext uri="{FF2B5EF4-FFF2-40B4-BE49-F238E27FC236}">
                <a16:creationId xmlns:a16="http://schemas.microsoft.com/office/drawing/2014/main" id="{EA388803-51A8-D85C-2899-10839F4AA72A}"/>
              </a:ext>
            </a:extLst>
          </p:cNvPr>
          <p:cNvPicPr>
            <a:picLocks noChangeAspect="1"/>
          </p:cNvPicPr>
          <p:nvPr userDrawn="1"/>
        </p:nvPicPr>
        <p:blipFill>
          <a:blip r:embed="rId2"/>
          <a:stretch>
            <a:fillRect/>
          </a:stretch>
        </p:blipFill>
        <p:spPr>
          <a:xfrm>
            <a:off x="9838778" y="5733719"/>
            <a:ext cx="2083952" cy="962920"/>
          </a:xfrm>
          <a:prstGeom prst="rect">
            <a:avLst/>
          </a:prstGeom>
        </p:spPr>
      </p:pic>
    </p:spTree>
    <p:extLst>
      <p:ext uri="{BB962C8B-B14F-4D97-AF65-F5344CB8AC3E}">
        <p14:creationId xmlns:p14="http://schemas.microsoft.com/office/powerpoint/2010/main" val="105642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0"/>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0AA84C-051E-4AF0-AB08-D2D0091074CC}" type="datetime1">
              <a:rPr lang="lv-LV" smtClean="0"/>
              <a:t>12.09.2025</a:t>
            </a:fld>
            <a:endParaRPr lang="lv-LV"/>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pic>
        <p:nvPicPr>
          <p:cNvPr id="11" name="Picture 10">
            <a:extLst>
              <a:ext uri="{FF2B5EF4-FFF2-40B4-BE49-F238E27FC236}">
                <a16:creationId xmlns:a16="http://schemas.microsoft.com/office/drawing/2014/main" id="{48429E3B-CFF9-69FA-A364-CD15C99EC1E3}"/>
              </a:ext>
            </a:extLst>
          </p:cNvPr>
          <p:cNvPicPr>
            <a:picLocks noChangeAspect="1"/>
          </p:cNvPicPr>
          <p:nvPr userDrawn="1"/>
        </p:nvPicPr>
        <p:blipFill>
          <a:blip r:embed="rId3"/>
          <a:stretch>
            <a:fillRect/>
          </a:stretch>
        </p:blipFill>
        <p:spPr>
          <a:xfrm>
            <a:off x="9740415" y="5757544"/>
            <a:ext cx="2083952" cy="962920"/>
          </a:xfrm>
          <a:prstGeom prst="rect">
            <a:avLst/>
          </a:prstGeom>
        </p:spPr>
      </p:pic>
    </p:spTree>
    <p:extLst>
      <p:ext uri="{BB962C8B-B14F-4D97-AF65-F5344CB8AC3E}">
        <p14:creationId xmlns:p14="http://schemas.microsoft.com/office/powerpoint/2010/main" val="316709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9027"/>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830B7F-F76C-4DC4-A9BC-24DF7586B8A7}" type="datetime1">
              <a:rPr lang="lv-LV" smtClean="0"/>
              <a:t>12.09.2025</a:t>
            </a:fld>
            <a:endParaRPr lang="lv-LV"/>
          </a:p>
        </p:txBody>
      </p:sp>
      <p:sp>
        <p:nvSpPr>
          <p:cNvPr id="6" name="Footer Placeholder 5"/>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1.2.1.2.i.2/1/24/A/CFLA/003</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0E464D-8C62-4E63-95DF-97C43DC88E4B}" type="slidenum">
              <a:rPr lang="lv-LV" smtClean="0"/>
              <a:t>‹#›</a:t>
            </a:fld>
            <a:endParaRPr lang="lv-LV"/>
          </a:p>
        </p:txBody>
      </p:sp>
      <p:pic>
        <p:nvPicPr>
          <p:cNvPr id="11" name="Picture 10">
            <a:extLst>
              <a:ext uri="{FF2B5EF4-FFF2-40B4-BE49-F238E27FC236}">
                <a16:creationId xmlns:a16="http://schemas.microsoft.com/office/drawing/2014/main" id="{E543B85F-911D-79AC-77BC-E3DE22BF873F}"/>
              </a:ext>
            </a:extLst>
          </p:cNvPr>
          <p:cNvPicPr>
            <a:picLocks noChangeAspect="1"/>
          </p:cNvPicPr>
          <p:nvPr userDrawn="1"/>
        </p:nvPicPr>
        <p:blipFill>
          <a:blip r:embed="rId3"/>
          <a:stretch>
            <a:fillRect/>
          </a:stretch>
        </p:blipFill>
        <p:spPr>
          <a:xfrm>
            <a:off x="9895805" y="5733719"/>
            <a:ext cx="2083952" cy="962920"/>
          </a:xfrm>
          <a:prstGeom prst="rect">
            <a:avLst/>
          </a:prstGeom>
        </p:spPr>
      </p:pic>
    </p:spTree>
    <p:extLst>
      <p:ext uri="{BB962C8B-B14F-4D97-AF65-F5344CB8AC3E}">
        <p14:creationId xmlns:p14="http://schemas.microsoft.com/office/powerpoint/2010/main" val="4800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3">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DF41CE1-D8D8-47CB-B00F-6E4EAAEBB8C8}" type="datetime1">
              <a:rPr lang="lv-LV" smtClean="0"/>
              <a:t>12.09.2025</a:t>
            </a:fld>
            <a:endParaRPr lang="lv-LV"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1.2.1.2.i.2/1/24/A/CFLA/003</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B00E464D-8C62-4E63-95DF-97C43DC88E4B}" type="slidenum">
              <a:rPr lang="lv-LV" smtClean="0"/>
              <a:t>‹#›</a:t>
            </a:fld>
            <a:endParaRPr lang="lv-LV" dirty="0"/>
          </a:p>
        </p:txBody>
      </p:sp>
      <p:pic>
        <p:nvPicPr>
          <p:cNvPr id="7" name="Picture 6">
            <a:extLst>
              <a:ext uri="{FF2B5EF4-FFF2-40B4-BE49-F238E27FC236}">
                <a16:creationId xmlns:a16="http://schemas.microsoft.com/office/drawing/2014/main" id="{4C3E4723-9D3E-8301-F35E-AB0FC2FEF141}"/>
              </a:ext>
            </a:extLst>
          </p:cNvPr>
          <p:cNvPicPr>
            <a:picLocks noChangeAspect="1"/>
          </p:cNvPicPr>
          <p:nvPr userDrawn="1"/>
        </p:nvPicPr>
        <p:blipFill>
          <a:blip r:embed="rId14"/>
          <a:stretch>
            <a:fillRect/>
          </a:stretch>
        </p:blipFill>
        <p:spPr>
          <a:xfrm>
            <a:off x="9943138" y="5784744"/>
            <a:ext cx="2083952" cy="962920"/>
          </a:xfrm>
          <a:prstGeom prst="rect">
            <a:avLst/>
          </a:prstGeom>
        </p:spPr>
      </p:pic>
    </p:spTree>
    <p:extLst>
      <p:ext uri="{BB962C8B-B14F-4D97-AF65-F5344CB8AC3E}">
        <p14:creationId xmlns:p14="http://schemas.microsoft.com/office/powerpoint/2010/main" val="1172613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v-LV" dirty="0"/>
              <a:t>Pētniecības projekta nr. </a:t>
            </a:r>
            <a:r>
              <a:rPr lang="lv-LV" dirty="0">
                <a:solidFill>
                  <a:schemeClr val="accent4">
                    <a:lumMod val="40000"/>
                    <a:lumOff val="60000"/>
                  </a:schemeClr>
                </a:solidFill>
              </a:rPr>
              <a:t>&lt;#&gt; «Projekta nosaukums» &lt;#&gt; </a:t>
            </a:r>
            <a:r>
              <a:rPr lang="lv-LV" dirty="0"/>
              <a:t>Galarezultāta atskaite</a:t>
            </a:r>
          </a:p>
        </p:txBody>
      </p:sp>
      <p:sp>
        <p:nvSpPr>
          <p:cNvPr id="3" name="Subtitle 2"/>
          <p:cNvSpPr>
            <a:spLocks noGrp="1"/>
          </p:cNvSpPr>
          <p:nvPr>
            <p:ph type="subTitle" idx="1"/>
          </p:nvPr>
        </p:nvSpPr>
        <p:spPr/>
        <p:txBody>
          <a:bodyPr anchor="ctr">
            <a:normAutofit fontScale="77500" lnSpcReduction="20000"/>
          </a:bodyPr>
          <a:lstStyle/>
          <a:p>
            <a:r>
              <a:rPr lang="lv-LV" dirty="0">
                <a:solidFill>
                  <a:schemeClr val="accent4">
                    <a:lumMod val="40000"/>
                    <a:lumOff val="60000"/>
                  </a:schemeClr>
                </a:solidFill>
              </a:rPr>
              <a:t>&lt;Uzņēmuma nosaukums&gt;</a:t>
            </a:r>
          </a:p>
          <a:p>
            <a:r>
              <a:rPr lang="lv-LV" dirty="0">
                <a:solidFill>
                  <a:schemeClr val="accent4">
                    <a:lumMod val="40000"/>
                    <a:lumOff val="60000"/>
                  </a:schemeClr>
                </a:solidFill>
              </a:rPr>
              <a:t>&lt;Prezentētāja vārds, uzvārds&gt;</a:t>
            </a:r>
          </a:p>
          <a:p>
            <a:r>
              <a:rPr lang="lv-LV" dirty="0">
                <a:solidFill>
                  <a:schemeClr val="accent4">
                    <a:lumMod val="40000"/>
                    <a:lumOff val="60000"/>
                  </a:schemeClr>
                </a:solidFill>
              </a:rPr>
              <a:t>&lt;Datums&gt;</a:t>
            </a:r>
          </a:p>
        </p:txBody>
      </p:sp>
      <p:sp>
        <p:nvSpPr>
          <p:cNvPr id="4" name="Footer Placeholder 3"/>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2.2.1.3.i.0/1/24/A/CFLA/003</a:t>
            </a:r>
          </a:p>
        </p:txBody>
      </p:sp>
      <p:sp>
        <p:nvSpPr>
          <p:cNvPr id="5" name="Slide Number Placeholder 4"/>
          <p:cNvSpPr>
            <a:spLocks noGrp="1"/>
          </p:cNvSpPr>
          <p:nvPr>
            <p:ph type="sldNum" sz="quarter" idx="12"/>
          </p:nvPr>
        </p:nvSpPr>
        <p:spPr/>
        <p:txBody>
          <a:bodyPr/>
          <a:lstStyle/>
          <a:p>
            <a:fld id="{B00E464D-8C62-4E63-95DF-97C43DC88E4B}" type="slidenum">
              <a:rPr lang="lv-LV" smtClean="0"/>
              <a:t>1</a:t>
            </a:fld>
            <a:endParaRPr lang="lv-LV"/>
          </a:p>
        </p:txBody>
      </p:sp>
    </p:spTree>
    <p:extLst>
      <p:ext uri="{BB962C8B-B14F-4D97-AF65-F5344CB8AC3E}">
        <p14:creationId xmlns:p14="http://schemas.microsoft.com/office/powerpoint/2010/main" val="233793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rezultāta nosaukums</a:t>
            </a:r>
            <a:r>
              <a:rPr lang="lv-LV" dirty="0"/>
              <a:t> </a:t>
            </a:r>
          </a:p>
        </p:txBody>
      </p:sp>
      <p:sp>
        <p:nvSpPr>
          <p:cNvPr id="6" name="Content Placeholder 5"/>
          <p:cNvSpPr>
            <a:spLocks noGrp="1"/>
          </p:cNvSpPr>
          <p:nvPr>
            <p:ph idx="1"/>
          </p:nvPr>
        </p:nvSpPr>
        <p:spPr/>
        <p:txBody>
          <a:bodyPr/>
          <a:lstStyle/>
          <a:p>
            <a:pPr marL="0" indent="0">
              <a:buNone/>
            </a:pPr>
            <a:r>
              <a:rPr lang="en-GB" dirty="0">
                <a:solidFill>
                  <a:srgbClr val="FF0000"/>
                </a:solidFill>
              </a:rPr>
              <a:t>R</a:t>
            </a:r>
            <a:r>
              <a:rPr lang="lv-LV" dirty="0" err="1">
                <a:solidFill>
                  <a:srgbClr val="FF0000"/>
                </a:solidFill>
              </a:rPr>
              <a:t>ezultāta</a:t>
            </a:r>
            <a:r>
              <a:rPr lang="lv-LV" dirty="0">
                <a:solidFill>
                  <a:srgbClr val="FF0000"/>
                </a:solidFill>
              </a:rPr>
              <a:t> īss apraksts:</a:t>
            </a:r>
          </a:p>
          <a:p>
            <a:pPr lvl="1"/>
            <a:r>
              <a:rPr lang="lv-LV" dirty="0">
                <a:solidFill>
                  <a:srgbClr val="FF0000"/>
                </a:solidFill>
              </a:rPr>
              <a:t>&lt;Īss sasniegto rezultātu apraksts, norādot 3 galvenās veiktās aktivitātes un to mērvienības&gt;</a:t>
            </a:r>
          </a:p>
          <a:p>
            <a:r>
              <a:rPr lang="lv-LV" dirty="0"/>
              <a:t>Investīcijas:</a:t>
            </a:r>
          </a:p>
          <a:p>
            <a:pPr lvl="1"/>
            <a:r>
              <a:rPr lang="lv-LV" dirty="0"/>
              <a:t>Galarezultātu sasniegšanai ieguldīts (orientējoši uz atskaites datumu)</a:t>
            </a:r>
            <a:r>
              <a:rPr lang="lv-LV" dirty="0">
                <a:solidFill>
                  <a:srgbClr val="FF0000"/>
                </a:solidFill>
              </a:rPr>
              <a:t> </a:t>
            </a:r>
            <a:r>
              <a:rPr lang="lv-LV" dirty="0"/>
              <a:t>-</a:t>
            </a:r>
            <a:r>
              <a:rPr lang="lv-LV" dirty="0">
                <a:solidFill>
                  <a:srgbClr val="FF0000"/>
                </a:solidFill>
              </a:rPr>
              <a:t> &lt;x&gt; </a:t>
            </a:r>
            <a:r>
              <a:rPr lang="lv-LV" dirty="0"/>
              <a:t>EUR</a:t>
            </a:r>
          </a:p>
          <a:p>
            <a:pPr lvl="1"/>
            <a:r>
              <a:rPr lang="lv-LV" dirty="0"/>
              <a:t>Atšķirība no plānotā </a:t>
            </a:r>
            <a:r>
              <a:rPr lang="lv-LV" dirty="0">
                <a:solidFill>
                  <a:srgbClr val="FF0000"/>
                </a:solidFill>
              </a:rPr>
              <a:t>&lt;x&gt;</a:t>
            </a:r>
            <a:r>
              <a:rPr lang="lv-LV" dirty="0"/>
              <a:t> EUR</a:t>
            </a:r>
          </a:p>
          <a:p>
            <a:endParaRPr lang="lv-LV" dirty="0">
              <a:solidFill>
                <a:srgbClr val="FF0000"/>
              </a:solidFill>
            </a:endParaRPr>
          </a:p>
          <a:p>
            <a:endParaRPr lang="lv-LV" dirty="0"/>
          </a:p>
        </p:txBody>
      </p:sp>
      <p:sp>
        <p:nvSpPr>
          <p:cNvPr id="3" name="Slide Number Placeholder 2"/>
          <p:cNvSpPr>
            <a:spLocks noGrp="1"/>
          </p:cNvSpPr>
          <p:nvPr>
            <p:ph type="sldNum" sz="quarter" idx="12"/>
          </p:nvPr>
        </p:nvSpPr>
        <p:spPr/>
        <p:txBody>
          <a:bodyPr/>
          <a:lstStyle/>
          <a:p>
            <a:fld id="{B00E464D-8C62-4E63-95DF-97C43DC88E4B}" type="slidenum">
              <a:rPr lang="lv-LV" smtClean="0"/>
              <a:t>2</a:t>
            </a:fld>
            <a:endParaRPr lang="lv-LV"/>
          </a:p>
        </p:txBody>
      </p:sp>
      <p:sp>
        <p:nvSpPr>
          <p:cNvPr id="5" name="Footer Placeholder 3">
            <a:extLst>
              <a:ext uri="{FF2B5EF4-FFF2-40B4-BE49-F238E27FC236}">
                <a16:creationId xmlns:a16="http://schemas.microsoft.com/office/drawing/2014/main" id="{00B579BB-2ED7-6780-074B-38E809BC8474}"/>
              </a:ext>
            </a:extLst>
          </p:cNvPr>
          <p:cNvSpPr txBox="1">
            <a:spLocks/>
          </p:cNvSpPr>
          <p:nvPr/>
        </p:nvSpPr>
        <p:spPr>
          <a:xfrm>
            <a:off x="4123623" y="6356350"/>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2.2.1.3.i.0/1/24/A/CFLA/003</a:t>
            </a:r>
          </a:p>
        </p:txBody>
      </p:sp>
    </p:spTree>
    <p:extLst>
      <p:ext uri="{BB962C8B-B14F-4D97-AF65-F5344CB8AC3E}">
        <p14:creationId xmlns:p14="http://schemas.microsoft.com/office/powerpoint/2010/main" val="1296557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rezultāta nosaukums</a:t>
            </a:r>
            <a:r>
              <a:rPr lang="lv-LV" dirty="0"/>
              <a:t> </a:t>
            </a:r>
          </a:p>
        </p:txBody>
      </p:sp>
      <p:sp>
        <p:nvSpPr>
          <p:cNvPr id="6" name="Content Placeholder 5"/>
          <p:cNvSpPr>
            <a:spLocks noGrp="1"/>
          </p:cNvSpPr>
          <p:nvPr>
            <p:ph idx="1"/>
          </p:nvPr>
        </p:nvSpPr>
        <p:spPr/>
        <p:txBody>
          <a:bodyPr/>
          <a:lstStyle/>
          <a:p>
            <a:pPr marL="0" indent="0">
              <a:buNone/>
            </a:pPr>
            <a:r>
              <a:rPr lang="en-GB" dirty="0" err="1">
                <a:solidFill>
                  <a:srgbClr val="FF0000"/>
                </a:solidFill>
              </a:rPr>
              <a:t>Starpposma</a:t>
            </a:r>
            <a:r>
              <a:rPr lang="en-GB" dirty="0">
                <a:solidFill>
                  <a:srgbClr val="FF0000"/>
                </a:solidFill>
              </a:rPr>
              <a:t> </a:t>
            </a:r>
            <a:r>
              <a:rPr lang="lv-LV" dirty="0">
                <a:solidFill>
                  <a:srgbClr val="FF0000"/>
                </a:solidFill>
              </a:rPr>
              <a:t>īss apraksts:</a:t>
            </a:r>
          </a:p>
          <a:p>
            <a:pPr lvl="1"/>
            <a:r>
              <a:rPr lang="lv-LV" dirty="0">
                <a:solidFill>
                  <a:srgbClr val="FF0000"/>
                </a:solidFill>
              </a:rPr>
              <a:t>Īss sasniegto rezultātu apraksts, norādot 3 galvenās veiktās aktivitātes un to mērvienības</a:t>
            </a:r>
            <a:r>
              <a:rPr lang="en-GB" dirty="0">
                <a:solidFill>
                  <a:srgbClr val="FF0000"/>
                </a:solidFill>
              </a:rPr>
              <a:t>, kas </a:t>
            </a:r>
            <a:r>
              <a:rPr lang="en-GB" dirty="0" err="1">
                <a:solidFill>
                  <a:srgbClr val="FF0000"/>
                </a:solidFill>
              </a:rPr>
              <a:t>veiktas</a:t>
            </a:r>
            <a:r>
              <a:rPr lang="en-GB" dirty="0">
                <a:solidFill>
                  <a:srgbClr val="FF0000"/>
                </a:solidFill>
              </a:rPr>
              <a:t> </a:t>
            </a:r>
            <a:r>
              <a:rPr lang="en-GB" dirty="0" err="1">
                <a:solidFill>
                  <a:srgbClr val="FF0000"/>
                </a:solidFill>
              </a:rPr>
              <a:t>pēdējā</a:t>
            </a:r>
            <a:r>
              <a:rPr lang="en-GB" dirty="0">
                <a:solidFill>
                  <a:srgbClr val="FF0000"/>
                </a:solidFill>
              </a:rPr>
              <a:t> </a:t>
            </a:r>
            <a:r>
              <a:rPr lang="en-GB" dirty="0" err="1">
                <a:solidFill>
                  <a:srgbClr val="FF0000"/>
                </a:solidFill>
              </a:rPr>
              <a:t>projekta</a:t>
            </a:r>
            <a:r>
              <a:rPr lang="en-GB" dirty="0">
                <a:solidFill>
                  <a:srgbClr val="FF0000"/>
                </a:solidFill>
              </a:rPr>
              <a:t> </a:t>
            </a:r>
            <a:r>
              <a:rPr lang="en-GB" dirty="0" err="1">
                <a:solidFill>
                  <a:srgbClr val="FF0000"/>
                </a:solidFill>
              </a:rPr>
              <a:t>posmā</a:t>
            </a:r>
            <a:r>
              <a:rPr lang="en-GB" dirty="0">
                <a:solidFill>
                  <a:srgbClr val="FF0000"/>
                </a:solidFill>
              </a:rPr>
              <a:t> (</a:t>
            </a:r>
            <a:r>
              <a:rPr lang="en-GB" dirty="0" err="1">
                <a:solidFill>
                  <a:srgbClr val="FF0000"/>
                </a:solidFill>
              </a:rPr>
              <a:t>kopš</a:t>
            </a:r>
            <a:r>
              <a:rPr lang="en-GB" dirty="0">
                <a:solidFill>
                  <a:srgbClr val="FF0000"/>
                </a:solidFill>
              </a:rPr>
              <a:t> </a:t>
            </a:r>
            <a:r>
              <a:rPr lang="en-GB" dirty="0" err="1">
                <a:solidFill>
                  <a:srgbClr val="FF0000"/>
                </a:solidFill>
              </a:rPr>
              <a:t>iepriekšējās</a:t>
            </a:r>
            <a:r>
              <a:rPr lang="en-GB" dirty="0">
                <a:solidFill>
                  <a:srgbClr val="FF0000"/>
                </a:solidFill>
              </a:rPr>
              <a:t> </a:t>
            </a:r>
            <a:r>
              <a:rPr lang="en-GB" dirty="0" err="1">
                <a:solidFill>
                  <a:srgbClr val="FF0000"/>
                </a:solidFill>
              </a:rPr>
              <a:t>atskaites</a:t>
            </a:r>
            <a:r>
              <a:rPr lang="en-GB" dirty="0">
                <a:solidFill>
                  <a:srgbClr val="FF0000"/>
                </a:solidFill>
              </a:rPr>
              <a:t> </a:t>
            </a:r>
            <a:r>
              <a:rPr lang="en-GB" dirty="0" err="1">
                <a:solidFill>
                  <a:srgbClr val="FF0000"/>
                </a:solidFill>
              </a:rPr>
              <a:t>padomē</a:t>
            </a:r>
            <a:r>
              <a:rPr lang="en-GB" dirty="0">
                <a:solidFill>
                  <a:srgbClr val="FF0000"/>
                </a:solidFill>
              </a:rPr>
              <a:t>)</a:t>
            </a:r>
            <a:endParaRPr lang="lv-LV" dirty="0">
              <a:solidFill>
                <a:srgbClr val="FF0000"/>
              </a:solidFill>
            </a:endParaRPr>
          </a:p>
          <a:p>
            <a:endParaRPr lang="lv-LV" dirty="0">
              <a:solidFill>
                <a:srgbClr val="FF0000"/>
              </a:solidFill>
            </a:endParaRPr>
          </a:p>
          <a:p>
            <a:endParaRPr lang="lv-LV" dirty="0"/>
          </a:p>
        </p:txBody>
      </p:sp>
      <p:sp>
        <p:nvSpPr>
          <p:cNvPr id="3" name="Slide Number Placeholder 2"/>
          <p:cNvSpPr>
            <a:spLocks noGrp="1"/>
          </p:cNvSpPr>
          <p:nvPr>
            <p:ph type="sldNum" sz="quarter" idx="12"/>
          </p:nvPr>
        </p:nvSpPr>
        <p:spPr/>
        <p:txBody>
          <a:bodyPr/>
          <a:lstStyle/>
          <a:p>
            <a:fld id="{B00E464D-8C62-4E63-95DF-97C43DC88E4B}" type="slidenum">
              <a:rPr lang="lv-LV" smtClean="0"/>
              <a:t>3</a:t>
            </a:fld>
            <a:endParaRPr lang="lv-LV"/>
          </a:p>
        </p:txBody>
      </p:sp>
      <p:sp>
        <p:nvSpPr>
          <p:cNvPr id="5" name="Footer Placeholder 3">
            <a:extLst>
              <a:ext uri="{FF2B5EF4-FFF2-40B4-BE49-F238E27FC236}">
                <a16:creationId xmlns:a16="http://schemas.microsoft.com/office/drawing/2014/main" id="{DA7B7BD8-9FEA-26EA-0F10-CED377D103FC}"/>
              </a:ext>
            </a:extLst>
          </p:cNvPr>
          <p:cNvSpPr txBox="1">
            <a:spLocks/>
          </p:cNvSpPr>
          <p:nvPr/>
        </p:nvSpPr>
        <p:spPr>
          <a:xfrm>
            <a:off x="4038600" y="6310312"/>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2.2.1.3.i.0/1/24/A/CFLA/003</a:t>
            </a:r>
          </a:p>
        </p:txBody>
      </p:sp>
    </p:spTree>
    <p:extLst>
      <p:ext uri="{BB962C8B-B14F-4D97-AF65-F5344CB8AC3E}">
        <p14:creationId xmlns:p14="http://schemas.microsoft.com/office/powerpoint/2010/main" val="3002633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solidFill>
                  <a:srgbClr val="FF0000"/>
                </a:solidFill>
              </a:rPr>
              <a:t>&lt;#&gt;</a:t>
            </a:r>
            <a:r>
              <a:rPr lang="lv-LV" dirty="0"/>
              <a:t>. Galarezultāts: </a:t>
            </a:r>
            <a:r>
              <a:rPr lang="lv-LV" dirty="0">
                <a:solidFill>
                  <a:srgbClr val="FF0000"/>
                </a:solidFill>
              </a:rPr>
              <a:t>&lt;rezultāta nosaukums&gt;</a:t>
            </a:r>
            <a:r>
              <a:rPr lang="lv-LV" dirty="0"/>
              <a:t> </a:t>
            </a:r>
          </a:p>
        </p:txBody>
      </p:sp>
      <p:sp>
        <p:nvSpPr>
          <p:cNvPr id="3" name="Content Placeholder 2"/>
          <p:cNvSpPr>
            <a:spLocks noGrp="1"/>
          </p:cNvSpPr>
          <p:nvPr>
            <p:ph idx="1"/>
          </p:nvPr>
        </p:nvSpPr>
        <p:spPr/>
        <p:txBody>
          <a:bodyPr/>
          <a:lstStyle/>
          <a:p>
            <a:r>
              <a:rPr lang="lv-LV" dirty="0">
                <a:solidFill>
                  <a:srgbClr val="FF0000"/>
                </a:solidFill>
              </a:rPr>
              <a:t>Papildus informācija par sasniegto rezultātu t.sk.:</a:t>
            </a:r>
          </a:p>
          <a:p>
            <a:pPr lvl="1"/>
            <a:r>
              <a:rPr lang="lv-LV" dirty="0">
                <a:solidFill>
                  <a:srgbClr val="FF0000"/>
                </a:solidFill>
              </a:rPr>
              <a:t>Izvērtējums par rezultāta atbilstību plānotajam;</a:t>
            </a:r>
          </a:p>
          <a:p>
            <a:pPr lvl="1"/>
            <a:r>
              <a:rPr lang="en-GB" dirty="0" err="1">
                <a:solidFill>
                  <a:srgbClr val="FF0000"/>
                </a:solidFill>
              </a:rPr>
              <a:t>Rezultāta</a:t>
            </a:r>
            <a:r>
              <a:rPr lang="en-GB" dirty="0">
                <a:solidFill>
                  <a:srgbClr val="FF0000"/>
                </a:solidFill>
              </a:rPr>
              <a:t> </a:t>
            </a:r>
            <a:r>
              <a:rPr lang="lv-LV" dirty="0">
                <a:solidFill>
                  <a:srgbClr val="FF0000"/>
                </a:solidFill>
              </a:rPr>
              <a:t>nozīme pētījuma un īstenotāja kontekstā;</a:t>
            </a:r>
          </a:p>
          <a:p>
            <a:pPr lvl="1"/>
            <a:r>
              <a:rPr lang="en-GB" dirty="0" err="1">
                <a:solidFill>
                  <a:srgbClr val="FF0000"/>
                </a:solidFill>
              </a:rPr>
              <a:t>Rezultāta</a:t>
            </a:r>
            <a:r>
              <a:rPr lang="en-GB" dirty="0">
                <a:solidFill>
                  <a:srgbClr val="FF0000"/>
                </a:solidFill>
              </a:rPr>
              <a:t> </a:t>
            </a:r>
            <a:r>
              <a:rPr lang="lv-LV" dirty="0">
                <a:solidFill>
                  <a:srgbClr val="FF0000"/>
                </a:solidFill>
              </a:rPr>
              <a:t>ietekme uz turpmāko darbu projektā;</a:t>
            </a:r>
          </a:p>
          <a:p>
            <a:pPr lvl="1"/>
            <a:r>
              <a:rPr lang="lv-LV" dirty="0">
                <a:solidFill>
                  <a:srgbClr val="FF0000"/>
                </a:solidFill>
              </a:rPr>
              <a:t>Cita informācija, kas uzskatāma par noderīgu rezultāta aizstāvēšanai (piem. grafiki, attēli, video u.c. pielikumi);</a:t>
            </a:r>
          </a:p>
        </p:txBody>
      </p:sp>
      <p:sp>
        <p:nvSpPr>
          <p:cNvPr id="5" name="Slide Number Placeholder 4"/>
          <p:cNvSpPr>
            <a:spLocks noGrp="1"/>
          </p:cNvSpPr>
          <p:nvPr>
            <p:ph type="sldNum" sz="quarter" idx="12"/>
          </p:nvPr>
        </p:nvSpPr>
        <p:spPr/>
        <p:txBody>
          <a:bodyPr/>
          <a:lstStyle/>
          <a:p>
            <a:fld id="{B00E464D-8C62-4E63-95DF-97C43DC88E4B}" type="slidenum">
              <a:rPr lang="lv-LV" smtClean="0"/>
              <a:t>4</a:t>
            </a:fld>
            <a:endParaRPr lang="lv-LV"/>
          </a:p>
        </p:txBody>
      </p:sp>
      <p:sp>
        <p:nvSpPr>
          <p:cNvPr id="6" name="Footer Placeholder 3">
            <a:extLst>
              <a:ext uri="{FF2B5EF4-FFF2-40B4-BE49-F238E27FC236}">
                <a16:creationId xmlns:a16="http://schemas.microsoft.com/office/drawing/2014/main" id="{02A82B43-8A48-1D86-AFA4-96960342901E}"/>
              </a:ext>
            </a:extLst>
          </p:cNvPr>
          <p:cNvSpPr txBox="1">
            <a:spLocks/>
          </p:cNvSpPr>
          <p:nvPr/>
        </p:nvSpPr>
        <p:spPr>
          <a:xfrm>
            <a:off x="4038600" y="6173787"/>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2.2.1.3.i.0/1/24/A/CFLA/003</a:t>
            </a:r>
          </a:p>
        </p:txBody>
      </p:sp>
    </p:spTree>
    <p:extLst>
      <p:ext uri="{BB962C8B-B14F-4D97-AF65-F5344CB8AC3E}">
        <p14:creationId xmlns:p14="http://schemas.microsoft.com/office/powerpoint/2010/main" val="4149389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err="1"/>
              <a:t>Projekta</a:t>
            </a:r>
            <a:r>
              <a:rPr lang="en-GB" dirty="0"/>
              <a:t> </a:t>
            </a:r>
            <a:r>
              <a:rPr lang="en-GB" dirty="0" err="1"/>
              <a:t>rezultāta</a:t>
            </a:r>
            <a:r>
              <a:rPr lang="en-GB" dirty="0"/>
              <a:t> </a:t>
            </a:r>
            <a:r>
              <a:rPr lang="en-GB" dirty="0" err="1"/>
              <a:t>komercializācija</a:t>
            </a:r>
            <a:endParaRPr lang="lv-LV" dirty="0"/>
          </a:p>
        </p:txBody>
      </p:sp>
      <p:sp>
        <p:nvSpPr>
          <p:cNvPr id="7" name="Content Placeholder 6"/>
          <p:cNvSpPr>
            <a:spLocks noGrp="1"/>
          </p:cNvSpPr>
          <p:nvPr>
            <p:ph idx="1"/>
          </p:nvPr>
        </p:nvSpPr>
        <p:spPr/>
        <p:txBody>
          <a:bodyPr/>
          <a:lstStyle/>
          <a:p>
            <a:r>
              <a:rPr lang="en-GB" dirty="0" err="1">
                <a:solidFill>
                  <a:srgbClr val="FF0000"/>
                </a:solidFill>
              </a:rPr>
              <a:t>Informācija</a:t>
            </a:r>
            <a:r>
              <a:rPr lang="en-GB" dirty="0">
                <a:solidFill>
                  <a:srgbClr val="FF0000"/>
                </a:solidFill>
              </a:rPr>
              <a:t> par </a:t>
            </a:r>
            <a:r>
              <a:rPr lang="en-GB" dirty="0" err="1">
                <a:solidFill>
                  <a:srgbClr val="FF0000"/>
                </a:solidFill>
              </a:rPr>
              <a:t>izstrādāto</a:t>
            </a:r>
            <a:r>
              <a:rPr lang="en-GB" dirty="0">
                <a:solidFill>
                  <a:srgbClr val="FF0000"/>
                </a:solidFill>
              </a:rPr>
              <a:t> </a:t>
            </a:r>
            <a:r>
              <a:rPr lang="en-GB" dirty="0" err="1">
                <a:solidFill>
                  <a:srgbClr val="FF0000"/>
                </a:solidFill>
              </a:rPr>
              <a:t>produktu</a:t>
            </a:r>
            <a:r>
              <a:rPr lang="en-GB" dirty="0">
                <a:solidFill>
                  <a:srgbClr val="FF0000"/>
                </a:solidFill>
              </a:rPr>
              <a:t> </a:t>
            </a:r>
            <a:r>
              <a:rPr lang="en-GB" dirty="0" err="1">
                <a:solidFill>
                  <a:srgbClr val="FF0000"/>
                </a:solidFill>
              </a:rPr>
              <a:t>komercializācijas</a:t>
            </a:r>
            <a:r>
              <a:rPr lang="en-GB" dirty="0">
                <a:solidFill>
                  <a:srgbClr val="FF0000"/>
                </a:solidFill>
              </a:rPr>
              <a:t> </a:t>
            </a:r>
            <a:r>
              <a:rPr lang="en-GB" dirty="0" err="1">
                <a:solidFill>
                  <a:srgbClr val="FF0000"/>
                </a:solidFill>
              </a:rPr>
              <a:t>plānu</a:t>
            </a:r>
            <a:endParaRPr lang="lv-LV" dirty="0">
              <a:solidFill>
                <a:srgbClr val="FF0000"/>
              </a:solidFill>
            </a:endParaRPr>
          </a:p>
          <a:p>
            <a:r>
              <a:rPr lang="lv-LV" dirty="0">
                <a:solidFill>
                  <a:srgbClr val="FF0000"/>
                </a:solidFill>
              </a:rPr>
              <a:t>Apgrozījuma no jaunizstrādātajiem produktiem prognoze</a:t>
            </a:r>
            <a:r>
              <a:rPr lang="en-GB" dirty="0">
                <a:solidFill>
                  <a:srgbClr val="FF0000"/>
                </a:solidFill>
              </a:rPr>
              <a:t> pa </a:t>
            </a:r>
            <a:r>
              <a:rPr lang="en-GB" dirty="0" err="1">
                <a:solidFill>
                  <a:srgbClr val="FF0000"/>
                </a:solidFill>
              </a:rPr>
              <a:t>gadiem</a:t>
            </a:r>
            <a:endParaRPr lang="en-GB" dirty="0">
              <a:solidFill>
                <a:srgbClr val="FF0000"/>
              </a:solidFill>
            </a:endParaRPr>
          </a:p>
        </p:txBody>
      </p:sp>
      <p:sp>
        <p:nvSpPr>
          <p:cNvPr id="5" name="Slide Number Placeholder 4"/>
          <p:cNvSpPr>
            <a:spLocks noGrp="1"/>
          </p:cNvSpPr>
          <p:nvPr>
            <p:ph type="sldNum" sz="quarter" idx="12"/>
          </p:nvPr>
        </p:nvSpPr>
        <p:spPr/>
        <p:txBody>
          <a:bodyPr/>
          <a:lstStyle/>
          <a:p>
            <a:fld id="{B00E464D-8C62-4E63-95DF-97C43DC88E4B}" type="slidenum">
              <a:rPr lang="lv-LV" smtClean="0"/>
              <a:t>5</a:t>
            </a:fld>
            <a:endParaRPr lang="lv-LV"/>
          </a:p>
        </p:txBody>
      </p:sp>
      <p:sp>
        <p:nvSpPr>
          <p:cNvPr id="3" name="Footer Placeholder 3">
            <a:extLst>
              <a:ext uri="{FF2B5EF4-FFF2-40B4-BE49-F238E27FC236}">
                <a16:creationId xmlns:a16="http://schemas.microsoft.com/office/drawing/2014/main" id="{3929250E-97F1-166E-6438-52BB763B7D2C}"/>
              </a:ext>
            </a:extLst>
          </p:cNvPr>
          <p:cNvSpPr txBox="1">
            <a:spLocks/>
          </p:cNvSpPr>
          <p:nvPr/>
        </p:nvSpPr>
        <p:spPr>
          <a:xfrm>
            <a:off x="4038600" y="6176963"/>
            <a:ext cx="4114800" cy="365125"/>
          </a:xfrm>
          <a:prstGeom prst="rect">
            <a:avLst/>
          </a:prstGeom>
        </p:spPr>
        <p:txBody>
          <a:bodyPr vert="horz" lIns="91440" tIns="45720" rIns="91440" bIns="45720" rtlCol="0" anchor="ctr"/>
          <a:lstStyle>
            <a:defPPr>
              <a:defRPr lang="lv-LV"/>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2.2.1.3.i.0/1/24/A/CFLA/003</a:t>
            </a:r>
          </a:p>
        </p:txBody>
      </p:sp>
    </p:spTree>
    <p:extLst>
      <p:ext uri="{BB962C8B-B14F-4D97-AF65-F5344CB8AC3E}">
        <p14:creationId xmlns:p14="http://schemas.microsoft.com/office/powerpoint/2010/main" val="2072225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AEE7027-BA65-571E-7FF7-1A85CE9A1038}"/>
              </a:ext>
            </a:extLst>
          </p:cNvPr>
          <p:cNvSpPr>
            <a:spLocks noGrp="1"/>
          </p:cNvSpPr>
          <p:nvPr>
            <p:ph type="ftr" sz="quarter" idx="11"/>
          </p:nvPr>
        </p:nvSpPr>
        <p:spPr/>
        <p:txBody>
          <a:bodyPr/>
          <a:lstStyle/>
          <a:p>
            <a:r>
              <a:rPr lang="en-GB" dirty="0"/>
              <a:t>Ener</a:t>
            </a:r>
            <a:r>
              <a:rPr lang="lv-LV" dirty="0"/>
              <a:t>ģ</a:t>
            </a:r>
            <a:r>
              <a:rPr lang="en-GB" dirty="0" err="1"/>
              <a:t>ētikas</a:t>
            </a:r>
            <a:r>
              <a:rPr lang="en-GB" dirty="0"/>
              <a:t> un </a:t>
            </a:r>
            <a:r>
              <a:rPr lang="en-GB" dirty="0" err="1"/>
              <a:t>transporta</a:t>
            </a:r>
            <a:r>
              <a:rPr lang="en-GB" dirty="0"/>
              <a:t> </a:t>
            </a:r>
            <a:r>
              <a:rPr lang="en-GB" dirty="0" err="1"/>
              <a:t>kompetences</a:t>
            </a:r>
            <a:r>
              <a:rPr lang="en-GB" dirty="0"/>
              <a:t> </a:t>
            </a:r>
            <a:r>
              <a:rPr lang="en-GB" dirty="0" err="1"/>
              <a:t>centrs</a:t>
            </a:r>
            <a:r>
              <a:rPr lang="lv-LV" dirty="0"/>
              <a:t>,</a:t>
            </a:r>
            <a:endParaRPr lang="en-GB" dirty="0"/>
          </a:p>
          <a:p>
            <a:r>
              <a:rPr lang="lv-LV" dirty="0"/>
              <a:t> 2.2.1.3.i.0/1/24/A/CFLA/003</a:t>
            </a:r>
          </a:p>
        </p:txBody>
      </p:sp>
      <p:sp>
        <p:nvSpPr>
          <p:cNvPr id="5" name="Slide Number Placeholder 4">
            <a:extLst>
              <a:ext uri="{FF2B5EF4-FFF2-40B4-BE49-F238E27FC236}">
                <a16:creationId xmlns:a16="http://schemas.microsoft.com/office/drawing/2014/main" id="{DEFA9597-2A33-AA89-DA71-A7795BB70BA3}"/>
              </a:ext>
            </a:extLst>
          </p:cNvPr>
          <p:cNvSpPr>
            <a:spLocks noGrp="1"/>
          </p:cNvSpPr>
          <p:nvPr>
            <p:ph type="sldNum" sz="quarter" idx="12"/>
          </p:nvPr>
        </p:nvSpPr>
        <p:spPr/>
        <p:txBody>
          <a:bodyPr/>
          <a:lstStyle/>
          <a:p>
            <a:fld id="{B00E464D-8C62-4E63-95DF-97C43DC88E4B}" type="slidenum">
              <a:rPr lang="lv-LV" smtClean="0"/>
              <a:t>6</a:t>
            </a:fld>
            <a:endParaRPr lang="lv-LV"/>
          </a:p>
        </p:txBody>
      </p:sp>
      <p:sp>
        <p:nvSpPr>
          <p:cNvPr id="2" name="Title 1">
            <a:extLst>
              <a:ext uri="{FF2B5EF4-FFF2-40B4-BE49-F238E27FC236}">
                <a16:creationId xmlns:a16="http://schemas.microsoft.com/office/drawing/2014/main" id="{A76D8AC4-0D18-E9B4-5A41-5CBFE3FB008A}"/>
              </a:ext>
            </a:extLst>
          </p:cNvPr>
          <p:cNvSpPr>
            <a:spLocks noGrp="1"/>
          </p:cNvSpPr>
          <p:nvPr>
            <p:ph type="title" idx="4294967295"/>
          </p:nvPr>
        </p:nvSpPr>
        <p:spPr>
          <a:xfrm>
            <a:off x="765387" y="355391"/>
            <a:ext cx="8761413" cy="708025"/>
          </a:xfrm>
        </p:spPr>
        <p:txBody>
          <a:bodyPr/>
          <a:lstStyle/>
          <a:p>
            <a:r>
              <a:rPr lang="lv-LV" dirty="0">
                <a:solidFill>
                  <a:schemeClr val="tx1"/>
                </a:solidFill>
              </a:rPr>
              <a:t>Ārpakalpojuma sniedzēji</a:t>
            </a:r>
          </a:p>
        </p:txBody>
      </p:sp>
      <p:graphicFrame>
        <p:nvGraphicFramePr>
          <p:cNvPr id="6" name="Table 4">
            <a:extLst>
              <a:ext uri="{FF2B5EF4-FFF2-40B4-BE49-F238E27FC236}">
                <a16:creationId xmlns:a16="http://schemas.microsoft.com/office/drawing/2014/main" id="{C309D3B5-E52E-36E8-EB11-99C6B52080BD}"/>
              </a:ext>
            </a:extLst>
          </p:cNvPr>
          <p:cNvGraphicFramePr>
            <a:graphicFrameLocks/>
          </p:cNvGraphicFramePr>
          <p:nvPr>
            <p:extLst>
              <p:ext uri="{D42A27DB-BD31-4B8C-83A1-F6EECF244321}">
                <p14:modId xmlns:p14="http://schemas.microsoft.com/office/powerpoint/2010/main" val="266561674"/>
              </p:ext>
            </p:extLst>
          </p:nvPr>
        </p:nvGraphicFramePr>
        <p:xfrm>
          <a:off x="592167" y="1227714"/>
          <a:ext cx="9760373" cy="4402571"/>
        </p:xfrm>
        <a:graphic>
          <a:graphicData uri="http://schemas.openxmlformats.org/drawingml/2006/table">
            <a:tbl>
              <a:tblPr firstRow="1" bandRow="1">
                <a:tableStyleId>{7DF18680-E054-41AD-8BC1-D1AEF772440D}</a:tableStyleId>
              </a:tblPr>
              <a:tblGrid>
                <a:gridCol w="2148318">
                  <a:extLst>
                    <a:ext uri="{9D8B030D-6E8A-4147-A177-3AD203B41FA5}">
                      <a16:colId xmlns:a16="http://schemas.microsoft.com/office/drawing/2014/main" val="25416314"/>
                    </a:ext>
                  </a:extLst>
                </a:gridCol>
                <a:gridCol w="2626077">
                  <a:extLst>
                    <a:ext uri="{9D8B030D-6E8A-4147-A177-3AD203B41FA5}">
                      <a16:colId xmlns:a16="http://schemas.microsoft.com/office/drawing/2014/main" val="1723955921"/>
                    </a:ext>
                  </a:extLst>
                </a:gridCol>
                <a:gridCol w="2324496">
                  <a:extLst>
                    <a:ext uri="{9D8B030D-6E8A-4147-A177-3AD203B41FA5}">
                      <a16:colId xmlns:a16="http://schemas.microsoft.com/office/drawing/2014/main" val="3284258684"/>
                    </a:ext>
                  </a:extLst>
                </a:gridCol>
                <a:gridCol w="2661482">
                  <a:extLst>
                    <a:ext uri="{9D8B030D-6E8A-4147-A177-3AD203B41FA5}">
                      <a16:colId xmlns:a16="http://schemas.microsoft.com/office/drawing/2014/main" val="2743297853"/>
                    </a:ext>
                  </a:extLst>
                </a:gridCol>
              </a:tblGrid>
              <a:tr h="636190">
                <a:tc>
                  <a:txBody>
                    <a:bodyPr/>
                    <a:lstStyle/>
                    <a:p>
                      <a:r>
                        <a:rPr lang="lv-LV" sz="1100" b="1" cap="all" spc="60" dirty="0">
                          <a:solidFill>
                            <a:schemeClr val="tx1"/>
                          </a:solidFill>
                        </a:rPr>
                        <a:t>Uzņēmuma nosaukums</a:t>
                      </a:r>
                    </a:p>
                  </a:txBody>
                  <a:tcPr marL="86386" marR="86386" marT="86386" marB="86386" anchor="b"/>
                </a:tc>
                <a:tc>
                  <a:txBody>
                    <a:bodyPr/>
                    <a:lstStyle/>
                    <a:p>
                      <a:r>
                        <a:rPr lang="lv-LV" sz="1100" b="1" cap="all" spc="60" dirty="0">
                          <a:solidFill>
                            <a:schemeClr val="tx1"/>
                          </a:solidFill>
                        </a:rPr>
                        <a:t>Reģistrācijas Nr.</a:t>
                      </a:r>
                    </a:p>
                  </a:txBody>
                  <a:tcPr marL="86386" marR="86386" marT="86386" marB="86386" anchor="b"/>
                </a:tc>
                <a:tc>
                  <a:txBody>
                    <a:bodyPr/>
                    <a:lstStyle/>
                    <a:p>
                      <a:r>
                        <a:rPr lang="lv-LV" sz="1100" b="1" cap="all" spc="60" dirty="0">
                          <a:solidFill>
                            <a:schemeClr val="tx1"/>
                          </a:solidFill>
                        </a:rPr>
                        <a:t>Pakalpojuma veids</a:t>
                      </a:r>
                    </a:p>
                  </a:txBody>
                  <a:tcPr marL="86386" marR="86386" marT="86386" marB="86386" anchor="b"/>
                </a:tc>
                <a:tc>
                  <a:txBody>
                    <a:bodyPr/>
                    <a:lstStyle/>
                    <a:p>
                      <a:r>
                        <a:rPr lang="lv-LV" sz="1100" b="1" cap="all" spc="60" dirty="0">
                          <a:solidFill>
                            <a:schemeClr val="tx1"/>
                          </a:solidFill>
                        </a:rPr>
                        <a:t>Noslēgts līgums Jā/Nē</a:t>
                      </a:r>
                    </a:p>
                  </a:txBody>
                  <a:tcPr marL="86386" marR="86386" marT="86386" marB="86386" anchor="b"/>
                </a:tc>
                <a:extLst>
                  <a:ext uri="{0D108BD9-81ED-4DB2-BD59-A6C34878D82A}">
                    <a16:rowId xmlns:a16="http://schemas.microsoft.com/office/drawing/2014/main" val="1735392811"/>
                  </a:ext>
                </a:extLst>
              </a:tr>
              <a:tr h="486886">
                <a:tc>
                  <a:txBody>
                    <a:bodyPr/>
                    <a:lstStyle/>
                    <a:p>
                      <a:endParaRPr lang="lv-LV" sz="11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754004937"/>
                  </a:ext>
                </a:extLst>
              </a:tr>
              <a:tr h="486886">
                <a:tc>
                  <a:txBody>
                    <a:bodyPr/>
                    <a:lstStyle/>
                    <a:p>
                      <a:endParaRPr lang="lv-LV" sz="15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449488497"/>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807866378"/>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a:solidFill>
                          <a:schemeClr val="tx1"/>
                        </a:solidFill>
                      </a:endParaRPr>
                    </a:p>
                  </a:txBody>
                  <a:tcPr marL="86386" marR="86386" marT="43193" marB="86386"/>
                </a:tc>
                <a:extLst>
                  <a:ext uri="{0D108BD9-81ED-4DB2-BD59-A6C34878D82A}">
                    <a16:rowId xmlns:a16="http://schemas.microsoft.com/office/drawing/2014/main" val="2773694441"/>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700832103"/>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1207722338"/>
                  </a:ext>
                </a:extLst>
              </a:tr>
              <a:tr h="486886">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348418432"/>
                  </a:ext>
                </a:extLst>
              </a:tr>
              <a:tr h="271675">
                <a:tc>
                  <a:txBody>
                    <a:bodyPr/>
                    <a:lstStyle/>
                    <a:p>
                      <a:endParaRPr lang="lv-LV" sz="1500" cap="none" spc="0">
                        <a:solidFill>
                          <a:schemeClr val="tx1"/>
                        </a:solidFill>
                      </a:endParaRPr>
                    </a:p>
                  </a:txBody>
                  <a:tcPr marL="86386" marR="86386" marT="43193" marB="86386"/>
                </a:tc>
                <a:tc>
                  <a:txBody>
                    <a:bodyPr/>
                    <a:lstStyle/>
                    <a:p>
                      <a:endParaRPr lang="lv-LV" sz="1200" cap="none" spc="0">
                        <a:solidFill>
                          <a:schemeClr val="tx1"/>
                        </a:solidFill>
                      </a:endParaRPr>
                    </a:p>
                  </a:txBody>
                  <a:tcPr marL="86386" marR="86386" marT="43193" marB="86386"/>
                </a:tc>
                <a:tc>
                  <a:txBody>
                    <a:bodyPr/>
                    <a:lstStyle/>
                    <a:p>
                      <a:endParaRPr lang="lv-LV" sz="1200" cap="none" spc="0" dirty="0">
                        <a:solidFill>
                          <a:schemeClr val="tx1"/>
                        </a:solidFill>
                      </a:endParaRPr>
                    </a:p>
                  </a:txBody>
                  <a:tcPr marL="86386" marR="86386" marT="43193" marB="86386"/>
                </a:tc>
                <a:tc>
                  <a:txBody>
                    <a:bodyPr/>
                    <a:lstStyle/>
                    <a:p>
                      <a:endParaRPr lang="lv-LV" sz="1500" cap="none" spc="0" dirty="0">
                        <a:solidFill>
                          <a:schemeClr val="tx1"/>
                        </a:solidFill>
                      </a:endParaRPr>
                    </a:p>
                  </a:txBody>
                  <a:tcPr marL="86386" marR="86386" marT="43193" marB="86386"/>
                </a:tc>
                <a:extLst>
                  <a:ext uri="{0D108BD9-81ED-4DB2-BD59-A6C34878D82A}">
                    <a16:rowId xmlns:a16="http://schemas.microsoft.com/office/drawing/2014/main" val="97937625"/>
                  </a:ext>
                </a:extLst>
              </a:tr>
            </a:tbl>
          </a:graphicData>
        </a:graphic>
      </p:graphicFrame>
    </p:spTree>
    <p:extLst>
      <p:ext uri="{BB962C8B-B14F-4D97-AF65-F5344CB8AC3E}">
        <p14:creationId xmlns:p14="http://schemas.microsoft.com/office/powerpoint/2010/main" val="3337108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B0077-3676-4D56-B7F5-E9D3695AE02B}"/>
              </a:ext>
            </a:extLst>
          </p:cNvPr>
          <p:cNvSpPr>
            <a:spLocks noGrp="1"/>
          </p:cNvSpPr>
          <p:nvPr>
            <p:ph type="title"/>
          </p:nvPr>
        </p:nvSpPr>
        <p:spPr/>
        <p:txBody>
          <a:bodyPr/>
          <a:lstStyle/>
          <a:p>
            <a:r>
              <a:rPr lang="lv-LV" dirty="0"/>
              <a:t>Pastāvošais interešu konflikts ar PAP</a:t>
            </a:r>
          </a:p>
        </p:txBody>
      </p:sp>
      <p:sp>
        <p:nvSpPr>
          <p:cNvPr id="3" name="Footer Placeholder 3">
            <a:extLst>
              <a:ext uri="{FF2B5EF4-FFF2-40B4-BE49-F238E27FC236}">
                <a16:creationId xmlns:a16="http://schemas.microsoft.com/office/drawing/2014/main" id="{C0F19DD8-514D-8FAD-96D8-119A1BE1128B}"/>
              </a:ext>
            </a:extLst>
          </p:cNvPr>
          <p:cNvSpPr>
            <a:spLocks noGrp="1"/>
          </p:cNvSpPr>
          <p:nvPr>
            <p:ph type="ftr" sz="quarter" idx="11"/>
          </p:nvPr>
        </p:nvSpPr>
        <p:spPr>
          <a:xfrm>
            <a:off x="102354" y="6192233"/>
            <a:ext cx="7738253" cy="665767"/>
          </a:xfrm>
        </p:spPr>
        <p:txBody>
          <a:bodyPr/>
          <a:lstStyle/>
          <a:p>
            <a:endParaRPr lang="lv-LV" dirty="0"/>
          </a:p>
          <a:p>
            <a:endParaRPr lang="lv-LV" dirty="0"/>
          </a:p>
          <a:p>
            <a:endParaRPr lang="lv-LV" dirty="0"/>
          </a:p>
          <a:p>
            <a:endParaRPr lang="lv-LV" dirty="0"/>
          </a:p>
          <a:p>
            <a:endParaRPr lang="lv-LV" dirty="0"/>
          </a:p>
          <a:p>
            <a:r>
              <a:rPr lang="lv-LV" dirty="0"/>
              <a:t>SIA ETKC</a:t>
            </a:r>
            <a:r>
              <a:rPr lang="en-US" dirty="0"/>
              <a:t> </a:t>
            </a:r>
            <a:r>
              <a:rPr lang="lv-LV" dirty="0"/>
              <a:t>Projekta līguma nr.:  2.2.1.3.i.0/1/24/A/CFLA/003</a:t>
            </a:r>
          </a:p>
        </p:txBody>
      </p:sp>
      <p:sp>
        <p:nvSpPr>
          <p:cNvPr id="6" name="Rectangle 1">
            <a:extLst>
              <a:ext uri="{FF2B5EF4-FFF2-40B4-BE49-F238E27FC236}">
                <a16:creationId xmlns:a16="http://schemas.microsoft.com/office/drawing/2014/main" id="{721F8BE8-E8D0-2FC8-25BC-68145EFCA3DD}"/>
              </a:ext>
            </a:extLst>
          </p:cNvPr>
          <p:cNvSpPr>
            <a:spLocks noChangeArrowheads="1"/>
          </p:cNvSpPr>
          <p:nvPr/>
        </p:nvSpPr>
        <p:spPr bwMode="auto">
          <a:xfrm>
            <a:off x="1554163" y="27574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a:ln>
                <a:noFill/>
              </a:ln>
              <a:solidFill>
                <a:schemeClr val="tx1"/>
              </a:solidFill>
              <a:effectLst/>
              <a:latin typeface="Arial" panose="020B0604020202020204" pitchFamily="34" charset="0"/>
            </a:endParaRPr>
          </a:p>
        </p:txBody>
      </p:sp>
      <p:graphicFrame>
        <p:nvGraphicFramePr>
          <p:cNvPr id="10" name="Table 5">
            <a:extLst>
              <a:ext uri="{FF2B5EF4-FFF2-40B4-BE49-F238E27FC236}">
                <a16:creationId xmlns:a16="http://schemas.microsoft.com/office/drawing/2014/main" id="{35691DB5-0747-4468-12EB-11A12542AB39}"/>
              </a:ext>
            </a:extLst>
          </p:cNvPr>
          <p:cNvGraphicFramePr>
            <a:graphicFrameLocks noGrp="1"/>
          </p:cNvGraphicFramePr>
          <p:nvPr>
            <p:extLst>
              <p:ext uri="{D42A27DB-BD31-4B8C-83A1-F6EECF244321}">
                <p14:modId xmlns:p14="http://schemas.microsoft.com/office/powerpoint/2010/main" val="3601774229"/>
              </p:ext>
            </p:extLst>
          </p:nvPr>
        </p:nvGraphicFramePr>
        <p:xfrm>
          <a:off x="1386500" y="2274102"/>
          <a:ext cx="8298317" cy="3918131"/>
        </p:xfrm>
        <a:graphic>
          <a:graphicData uri="http://schemas.openxmlformats.org/drawingml/2006/table">
            <a:tbl>
              <a:tblPr firstRow="1" bandRow="1">
                <a:tableStyleId>{35758FB7-9AC5-4552-8A53-C91805E547FA}</a:tableStyleId>
              </a:tblPr>
              <a:tblGrid>
                <a:gridCol w="7270342">
                  <a:extLst>
                    <a:ext uri="{9D8B030D-6E8A-4147-A177-3AD203B41FA5}">
                      <a16:colId xmlns:a16="http://schemas.microsoft.com/office/drawing/2014/main" val="900800916"/>
                    </a:ext>
                  </a:extLst>
                </a:gridCol>
                <a:gridCol w="1027975">
                  <a:extLst>
                    <a:ext uri="{9D8B030D-6E8A-4147-A177-3AD203B41FA5}">
                      <a16:colId xmlns:a16="http://schemas.microsoft.com/office/drawing/2014/main" val="3092122635"/>
                    </a:ext>
                  </a:extLst>
                </a:gridCol>
              </a:tblGrid>
              <a:tr h="535092">
                <a:tc>
                  <a:txBody>
                    <a:bodyPr/>
                    <a:lstStyle/>
                    <a:p>
                      <a:pPr algn="ctr" fontAlgn="b"/>
                      <a:r>
                        <a:rPr lang="lv-LV" sz="2000" b="1" u="none" strike="noStrike" dirty="0">
                          <a:solidFill>
                            <a:srgbClr val="000000"/>
                          </a:solidFill>
                          <a:effectLst/>
                        </a:rPr>
                        <a:t>Pētniecības projektu vērtēšanas komisija</a:t>
                      </a:r>
                      <a:endParaRPr lang="lv-LV" sz="2000" b="1" i="0" u="none" strike="noStrike" dirty="0">
                        <a:solidFill>
                          <a:schemeClr val="accent1">
                            <a:lumMod val="20000"/>
                            <a:lumOff val="80000"/>
                          </a:schemeClr>
                        </a:solidFill>
                        <a:effectLst/>
                        <a:latin typeface="Calibri" panose="020F0502020204030204" pitchFamily="34" charset="0"/>
                      </a:endParaRPr>
                    </a:p>
                  </a:txBody>
                  <a:tcPr marL="7620" marR="7620" marT="7620" marB="0" anchor="b"/>
                </a:tc>
                <a:tc>
                  <a:txBody>
                    <a:bodyPr/>
                    <a:lstStyle/>
                    <a:p>
                      <a:pPr algn="l" fontAlgn="b"/>
                      <a:r>
                        <a:rPr lang="lv-LV" sz="2000" b="0" u="none" strike="noStrike" dirty="0">
                          <a:solidFill>
                            <a:srgbClr val="000000"/>
                          </a:solidFill>
                          <a:effectLst/>
                        </a:rPr>
                        <a:t>Jā/Nē </a:t>
                      </a:r>
                      <a:endParaRPr lang="lv-LV" sz="20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3049432"/>
                  </a:ext>
                </a:extLst>
              </a:tr>
              <a:tr h="631033">
                <a:tc>
                  <a:txBody>
                    <a:bodyPr/>
                    <a:lstStyle/>
                    <a:p>
                      <a:pPr marL="171450" indent="-171450" rtl="0" fontAlgn="b">
                        <a:buFont typeface="Arial" panose="020B0604020202020204" pitchFamily="34" charset="0"/>
                        <a:buChar char="•"/>
                      </a:pPr>
                      <a:r>
                        <a:rPr lang="lv-LV" sz="1200" b="0" dirty="0">
                          <a:effectLst/>
                          <a:latin typeface="Times New Roman" panose="02020603050405020304" pitchFamily="18" charset="0"/>
                        </a:rPr>
                        <a:t>Aivars Rubenis - SIA “</a:t>
                      </a:r>
                      <a:r>
                        <a:rPr lang="lv-LV" sz="1200" b="0" dirty="0" err="1">
                          <a:effectLst/>
                          <a:latin typeface="Times New Roman" panose="02020603050405020304" pitchFamily="18" charset="0"/>
                        </a:rPr>
                        <a:t>TransfoElectric</a:t>
                      </a:r>
                      <a:r>
                        <a:rPr lang="lv-LV" sz="1200" b="0" dirty="0">
                          <a:effectLst/>
                          <a:latin typeface="Times New Roman" panose="02020603050405020304" pitchFamily="18" charset="0"/>
                        </a:rPr>
                        <a:t>” valdes loceklis, Latvijas </a:t>
                      </a:r>
                      <a:r>
                        <a:rPr lang="lv-LV" sz="1200" b="0" dirty="0" err="1">
                          <a:effectLst/>
                          <a:latin typeface="Times New Roman" panose="02020603050405020304" pitchFamily="18" charset="0"/>
                        </a:rPr>
                        <a:t>Biozinātņu</a:t>
                      </a:r>
                      <a:r>
                        <a:rPr lang="lv-LV" sz="1200" b="0" dirty="0">
                          <a:effectLst/>
                          <a:latin typeface="Times New Roman" panose="02020603050405020304" pitchFamily="18" charset="0"/>
                        </a:rPr>
                        <a:t> un tehnoloģiju universitāte, doktorantūras students, diplomdarba tēma – </a:t>
                      </a:r>
                      <a:r>
                        <a:rPr lang="lv-LV" sz="1200" b="0" dirty="0" err="1">
                          <a:effectLst/>
                          <a:latin typeface="Times New Roman" panose="02020603050405020304" pitchFamily="18" charset="0"/>
                        </a:rPr>
                        <a:t>Elektroauto</a:t>
                      </a:r>
                      <a:r>
                        <a:rPr lang="lv-LV" sz="1200" b="0" dirty="0">
                          <a:effectLst/>
                          <a:latin typeface="Times New Roman" panose="02020603050405020304" pitchFamily="18" charset="0"/>
                        </a:rPr>
                        <a:t> ietekme uz reģionālo attīstību valstīs bez esošas nacionālās autobūves industrijas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67355021"/>
                  </a:ext>
                </a:extLst>
              </a:tr>
              <a:tr h="841377">
                <a:tc>
                  <a:txBody>
                    <a:bodyPr/>
                    <a:lstStyle/>
                    <a:p>
                      <a:pPr marL="171450" indent="-171450" rtl="0" fontAlgn="b">
                        <a:buFont typeface="Arial" panose="020B0604020202020204" pitchFamily="34" charset="0"/>
                        <a:buChar char="•"/>
                      </a:pPr>
                      <a:r>
                        <a:rPr lang="lv-LV" sz="1200" b="0" dirty="0" err="1">
                          <a:effectLst/>
                          <a:latin typeface="Times New Roman" panose="02020603050405020304" pitchFamily="18" charset="0"/>
                        </a:rPr>
                        <a:t>Rodions</a:t>
                      </a:r>
                      <a:r>
                        <a:rPr lang="lv-LV" sz="1200" b="0" dirty="0">
                          <a:effectLst/>
                          <a:latin typeface="Times New Roman" panose="02020603050405020304" pitchFamily="18" charset="0"/>
                        </a:rPr>
                        <a:t> </a:t>
                      </a:r>
                      <a:r>
                        <a:rPr lang="lv-LV" sz="1200" b="0" dirty="0" err="1">
                          <a:effectLst/>
                          <a:latin typeface="Times New Roman" panose="02020603050405020304" pitchFamily="18" charset="0"/>
                        </a:rPr>
                        <a:t>Saltanovs</a:t>
                      </a:r>
                      <a:r>
                        <a:rPr lang="lv-LV" sz="1200" b="0" dirty="0">
                          <a:effectLst/>
                          <a:latin typeface="Times New Roman" panose="02020603050405020304" pitchFamily="18" charset="0"/>
                        </a:rPr>
                        <a:t> - Latvijas Zinātņu padomes eksperts Elektrotehnikā un informācijas un komunikāciju tehnoloģiju jomā. Rīgas Tehniskās universitātes pētnieks Elektrotehnikā, elektronikā, informācijas un komunikācijas tehnoloģijās, doktora zinātņu grāds elektrotehnikā, elektronikā, informācijas un komunikācijas tehnoloģijās Rīgas Tehniskā universitātē</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64696761"/>
                  </a:ext>
                </a:extLst>
              </a:tr>
              <a:tr h="420689">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Felikss Bikaunieks – Ekonomikas ministrijas pārstāvis - Uzņēmējdarbības konkurētspējas departamenta Vecākais eksperts;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817021190"/>
                  </a:ext>
                </a:extLst>
              </a:tr>
              <a:tr h="420689">
                <a:tc>
                  <a:txBody>
                    <a:bodyPr/>
                    <a:lstStyle/>
                    <a:p>
                      <a:pPr marL="171450" indent="-171450" rtl="0" fontAlgn="b">
                        <a:buFont typeface="Arial" panose="020B0604020202020204" pitchFamily="34" charset="0"/>
                        <a:buChar char="•"/>
                      </a:pPr>
                      <a:r>
                        <a:rPr lang="lv-LV" sz="1200" b="0" dirty="0">
                          <a:effectLst/>
                          <a:latin typeface="Times New Roman" panose="02020603050405020304" pitchFamily="18" charset="0"/>
                        </a:rPr>
                        <a:t>Mikus Vilsons - SIA "</a:t>
                      </a:r>
                      <a:r>
                        <a:rPr lang="lv-LV" sz="1200" b="0" dirty="0" err="1">
                          <a:effectLst/>
                          <a:latin typeface="Times New Roman" panose="02020603050405020304" pitchFamily="18" charset="0"/>
                        </a:rPr>
                        <a:t>TechVentures</a:t>
                      </a:r>
                      <a:r>
                        <a:rPr lang="lv-LV" sz="1200" b="0" dirty="0">
                          <a:effectLst/>
                          <a:latin typeface="Times New Roman" panose="02020603050405020304" pitchFamily="18" charset="0"/>
                        </a:rPr>
                        <a:t> Fondu Vadības Kompānija", valdes priekšsēdētāja vietnieks biedrībā “Finanšu nozares arodbiedrība”;</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45676115"/>
                  </a:ext>
                </a:extLst>
              </a:tr>
              <a:tr h="324281">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Raimonds Jurgelis SIA "Rhino R", SIA “BRUNTOR” valdes loceklis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17336659"/>
                  </a:ext>
                </a:extLst>
              </a:tr>
              <a:tr h="420689">
                <a:tc>
                  <a:txBody>
                    <a:bodyPr/>
                    <a:lstStyle/>
                    <a:p>
                      <a:pPr marL="171450" indent="-171450" rtl="0" fontAlgn="b">
                        <a:buFont typeface="Arial" panose="020B0604020202020204" pitchFamily="34" charset="0"/>
                        <a:buChar char="•"/>
                      </a:pPr>
                      <a:r>
                        <a:rPr lang="lv-LV" sz="1200" b="0">
                          <a:effectLst/>
                          <a:latin typeface="Times New Roman" panose="02020603050405020304" pitchFamily="18" charset="0"/>
                        </a:rPr>
                        <a:t>Ilmārs Dukulis - Latvijas Biozinātņu un tehnoloģiju universitātes Inženierzinātņu un informācijas tehnoloģiju fakultātes profesors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85164573"/>
                  </a:ext>
                </a:extLst>
              </a:tr>
              <a:tr h="324281">
                <a:tc>
                  <a:txBody>
                    <a:bodyPr/>
                    <a:lstStyle/>
                    <a:p>
                      <a:pPr marL="171450" indent="-171450" rtl="0" fontAlgn="b">
                        <a:buFont typeface="Arial" panose="020B0604020202020204" pitchFamily="34" charset="0"/>
                        <a:buChar char="•"/>
                      </a:pPr>
                      <a:r>
                        <a:rPr lang="lv-LV" sz="1200" b="0" dirty="0">
                          <a:effectLst/>
                          <a:latin typeface="Times New Roman" panose="02020603050405020304" pitchFamily="18" charset="0"/>
                        </a:rPr>
                        <a:t>Edgars </a:t>
                      </a:r>
                      <a:r>
                        <a:rPr lang="lv-LV" sz="1200" b="0" dirty="0" err="1">
                          <a:effectLst/>
                          <a:latin typeface="Times New Roman" panose="02020603050405020304" pitchFamily="18" charset="0"/>
                        </a:rPr>
                        <a:t>Bušinskis</a:t>
                      </a:r>
                      <a:r>
                        <a:rPr lang="lv-LV" sz="1200" b="0" dirty="0">
                          <a:effectLst/>
                          <a:latin typeface="Times New Roman" panose="02020603050405020304" pitchFamily="18" charset="0"/>
                        </a:rPr>
                        <a:t>- SIA RIAGRO valdes loceklis;</a:t>
                      </a:r>
                    </a:p>
                  </a:txBody>
                  <a:tcPr marL="0" marR="0" marT="0" marB="0" anchor="b"/>
                </a:tc>
                <a:tc>
                  <a:txBody>
                    <a:bodyPr/>
                    <a:lstStyle/>
                    <a:p>
                      <a:pPr algn="l" fontAlgn="b"/>
                      <a:endParaRPr lang="lv-LV"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36654829"/>
                  </a:ext>
                </a:extLst>
              </a:tr>
            </a:tbl>
          </a:graphicData>
        </a:graphic>
      </p:graphicFrame>
    </p:spTree>
    <p:extLst>
      <p:ext uri="{BB962C8B-B14F-4D97-AF65-F5344CB8AC3E}">
        <p14:creationId xmlns:p14="http://schemas.microsoft.com/office/powerpoint/2010/main" val="3998873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Fidea projekta pamata informācija" ma:contentTypeID="0x010100196B78652E5E7A42A458883B83E2D37400806404131F4D0241BC06F55476106DD8" ma:contentTypeVersion="18" ma:contentTypeDescription="Dokumenta bāzes tips, kas ir saistīts ar konkrētu projektu." ma:contentTypeScope="" ma:versionID="60682bd4669f840e7021c37f73dfb73a">
  <xsd:schema xmlns:xsd="http://www.w3.org/2001/XMLSchema" xmlns:xs="http://www.w3.org/2001/XMLSchema" xmlns:p="http://schemas.microsoft.com/office/2006/metadata/properties" xmlns:ns2="58a5323c-72ac-4ab4-a9cd-9c3fb0b52b19" xmlns:ns3="da4cbca9-18ab-46b3-944f-7791a3a03fdd" xmlns:ns4="3c2eb5ff-dd4c-45e1-a605-5b9e8baa8c5d" targetNamespace="http://schemas.microsoft.com/office/2006/metadata/properties" ma:root="true" ma:fieldsID="66741e716d97c7893ab693b60d5aaaa5" ns2:_="" ns3:_="" ns4:_="">
    <xsd:import namespace="58a5323c-72ac-4ab4-a9cd-9c3fb0b52b19"/>
    <xsd:import namespace="da4cbca9-18ab-46b3-944f-7791a3a03fdd"/>
    <xsd:import namespace="3c2eb5ff-dd4c-45e1-a605-5b9e8baa8c5d"/>
    <xsd:element name="properties">
      <xsd:complexType>
        <xsd:sequence>
          <xsd:element name="documentManagement">
            <xsd:complexType>
              <xsd:all>
                <xsd:element ref="ns2:_dlc_DocId" minOccurs="0"/>
                <xsd:element ref="ns2:_dlc_DocIdUrl" minOccurs="0"/>
                <xsd:element ref="ns2:_dlc_DocIdPersistId" minOccurs="0"/>
                <xsd:element ref="ns2:Statuss" minOccurs="0"/>
                <xsd:element ref="ns3:SharedWithUsers" minOccurs="0"/>
                <xsd:element ref="ns3:SharingHintHash"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a5323c-72ac-4ab4-a9cd-9c3fb0b52b19" elementFormDefault="qualified">
    <xsd:import namespace="http://schemas.microsoft.com/office/2006/documentManagement/types"/>
    <xsd:import namespace="http://schemas.microsoft.com/office/infopath/2007/PartnerControls"/>
    <xsd:element name="_dlc_DocId" ma:index="8" nillable="true" ma:displayName="Dokumenta ID vērtība" ma:description="Šim vienumam piešķirtā dokumenta ID vērtība." ma:internalName="_dlc_DocId" ma:readOnly="true">
      <xsd:simpleType>
        <xsd:restriction base="dms:Text"/>
      </xsd:simpleType>
    </xsd:element>
    <xsd:element name="_dlc_DocIdUrl" ma:index="9" nillable="true" ma:displayName="Dokumenta ID" ma:description="Pastāvīga saite uz šo dokumentu."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tatuss" ma:index="11" nillable="true" ma:displayName="Statuss" ma:default="Sagatavošanā" ma:description="Sagatavošanā ir visi dokumenti ar kuriem vēl strādā FIDEA un kuri nav nodoti gala versijā.&#10;Pabeigti ir dokumenti, kuri ir gala versijā, un kuru iespējamie labojumi būs jauni dokumenti&#10;-Informācija - visi dokumenti, kuri ir ienākošie un uz kuriem neattiecas apstrādes statuss, piemēram ārēji pētījumi, likumi, no klienta saņemtā informācija" ma:format="Dropdown" ma:internalName="Statuss">
      <xsd:simpleType>
        <xsd:union memberTypes="dms:Text">
          <xsd:simpleType>
            <xsd:restriction base="dms:Choice">
              <xsd:enumeration value="Sagatavošanā"/>
              <xsd:enumeration value="Pabeigts"/>
              <xsd:enumeration value="-Info-"/>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da4cbca9-18ab-46b3-944f-7791a3a03fdd" elementFormDefault="qualified">
    <xsd:import namespace="http://schemas.microsoft.com/office/2006/documentManagement/types"/>
    <xsd:import namespace="http://schemas.microsoft.com/office/infopath/2007/PartnerControls"/>
    <xsd:element name="SharedWithUsers" ma:index="13"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4" nillable="true" ma:displayName="Koplietošanas norādes jaucējkods" ma:internalName="SharingHintHash" ma:readOnly="true">
      <xsd:simpleType>
        <xsd:restriction base="dms:Text"/>
      </xsd:simpleType>
    </xsd:element>
    <xsd:element name="SharedWithDetails" ma:index="15" nillable="true" ma:displayName="Koplietots ar: detalizēti"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2eb5ff-dd4c-45e1-a605-5b9e8baa8c5d"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Nosaukums"/>
        <xsd:element ref="dc:subject" minOccurs="0" maxOccurs="1"/>
        <xsd:element ref="dc:description" minOccurs="0" maxOccurs="1" ma:index="12" ma:displayName="Piezīme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s xmlns="58a5323c-72ac-4ab4-a9cd-9c3fb0b52b19">Sagatavošanā</Statuss>
    <_dlc_DocId xmlns="58a5323c-72ac-4ab4-a9cd-9c3fb0b52b19">FT4M3ZN43RRY-87-6553</_dlc_DocId>
    <_dlc_DocIdUrl xmlns="58a5323c-72ac-4ab4-a9cd-9c3fb0b52b19">
      <Url>https://fidea.sharepoint.com/projects/kc/_layouts/15/DocIdRedir.aspx?ID=FT4M3ZN43RRY-87-6553</Url>
      <Description>FT4M3ZN43RRY-87-6553</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A950BD4-FCEE-4FA3-88B3-FD12BB4BE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a5323c-72ac-4ab4-a9cd-9c3fb0b52b19"/>
    <ds:schemaRef ds:uri="da4cbca9-18ab-46b3-944f-7791a3a03fdd"/>
    <ds:schemaRef ds:uri="3c2eb5ff-dd4c-45e1-a605-5b9e8baa8c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2B431B-F5CF-4114-A4DE-276B0EF2BD10}">
  <ds:schemaRefs>
    <ds:schemaRef ds:uri="http://schemas.microsoft.com/office/2006/metadata/properties"/>
    <ds:schemaRef ds:uri="http://schemas.microsoft.com/office/infopath/2007/PartnerControls"/>
    <ds:schemaRef ds:uri="58a5323c-72ac-4ab4-a9cd-9c3fb0b52b19"/>
  </ds:schemaRefs>
</ds:datastoreItem>
</file>

<file path=customXml/itemProps3.xml><?xml version="1.0" encoding="utf-8"?>
<ds:datastoreItem xmlns:ds="http://schemas.openxmlformats.org/officeDocument/2006/customXml" ds:itemID="{861B09DA-ED25-4BF3-90F0-3C1796F2A2A0}">
  <ds:schemaRefs>
    <ds:schemaRef ds:uri="http://schemas.microsoft.com/sharepoint/v3/contenttype/forms"/>
  </ds:schemaRefs>
</ds:datastoreItem>
</file>

<file path=customXml/itemProps4.xml><?xml version="1.0" encoding="utf-8"?>
<ds:datastoreItem xmlns:ds="http://schemas.openxmlformats.org/officeDocument/2006/customXml" ds:itemID="{7BC72FD4-E85A-4E12-9A70-E581056B7AB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Ion Boardroom</Template>
  <TotalTime>4002</TotalTime>
  <Words>503</Words>
  <Application>Microsoft Office PowerPoint</Application>
  <PresentationFormat>Widescreen</PresentationFormat>
  <Paragraphs>65</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Times New Roman</vt:lpstr>
      <vt:lpstr>Wingdings 3</vt:lpstr>
      <vt:lpstr>Ion Boardroom</vt:lpstr>
      <vt:lpstr>Pētniecības projekta nr. &lt;#&gt; «Projekta nosaukums» &lt;#&gt; Galarezultāta atskaite</vt:lpstr>
      <vt:lpstr>&lt;#&gt;. Galarezultāts: rezultāta nosaukums </vt:lpstr>
      <vt:lpstr>&lt;#&gt;. Galarezultāts: rezultāta nosaukums </vt:lpstr>
      <vt:lpstr>&lt;#&gt;. Galarezultāts: &lt;rezultāta nosaukums&gt; </vt:lpstr>
      <vt:lpstr>Projekta rezultāta komercializācija</vt:lpstr>
      <vt:lpstr>Ārpakalpojuma sniedzēji</vt:lpstr>
      <vt:lpstr>Pastāvošais interešu konflikts ar PAP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Pētniecības projekta nr. # «Projekta nosaukums» # Starpposma rezultāta atskaite</dc:title>
  <dc:creator>Eduards Lejiņš</dc:creator>
  <cp:lastModifiedBy>Kristaps Svetins</cp:lastModifiedBy>
  <cp:revision>44</cp:revision>
  <dcterms:created xsi:type="dcterms:W3CDTF">2016-11-16T19:14:45Z</dcterms:created>
  <dcterms:modified xsi:type="dcterms:W3CDTF">2025-09-12T12:25:58Z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0x010100196B78652E5E7A42A458883B83E2D37400806404131F4D0241BC06F55476106DD8</vt:lpwstr>
  </property>
  <property fmtid="{D5CDD505-2E9C-101B-9397-08002B2CF9AE}" pid="3" name="_dlc_DocIdItemGuid">
    <vt:lpwstr>24ed08f8-e33a-4c2d-810a-cc1fd7579808</vt:lpwstr>
  </property>
</Properties>
</file>