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6"/>
  </p:notesMasterIdLst>
  <p:sldIdLst>
    <p:sldId id="256" r:id="rId6"/>
    <p:sldId id="285" r:id="rId7"/>
    <p:sldId id="286" r:id="rId8"/>
    <p:sldId id="287" r:id="rId9"/>
    <p:sldId id="290" r:id="rId10"/>
    <p:sldId id="288" r:id="rId11"/>
    <p:sldId id="289" r:id="rId12"/>
    <p:sldId id="260" r:id="rId13"/>
    <p:sldId id="279" r:id="rId14"/>
    <p:sldId id="28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318" autoAdjust="0"/>
    <p:restoredTop sz="86418"/>
  </p:normalViewPr>
  <p:slideViewPr>
    <p:cSldViewPr snapToGrid="0">
      <p:cViewPr varScale="1">
        <p:scale>
          <a:sx n="96" d="100"/>
          <a:sy n="96" d="100"/>
        </p:scale>
        <p:origin x="102" y="3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488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7221C0-8814-4C23-99FB-EAC247EA68A8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lv-LV"/>
        </a:p>
      </dgm:t>
    </dgm:pt>
    <dgm:pt modelId="{68AF6120-214B-4AE7-B2FB-329F1AF890CD}">
      <dgm:prSet phldrT="[Text]" custT="1"/>
      <dgm:spPr/>
      <dgm:t>
        <a:bodyPr/>
        <a:lstStyle/>
        <a:p>
          <a:r>
            <a:rPr lang="lv-LV" sz="1400" dirty="0"/>
            <a:t>Aktivitātes īss apraksts</a:t>
          </a:r>
          <a:r>
            <a:rPr lang="en-US" sz="1400" dirty="0"/>
            <a:t> &lt;no </a:t>
          </a:r>
          <a:r>
            <a:rPr lang="lv-LV" sz="1400" dirty="0"/>
            <a:t>projekta Tāmes sadaļas «aktivitātes» &gt;:</a:t>
          </a:r>
        </a:p>
      </dgm:t>
    </dgm:pt>
    <dgm:pt modelId="{6694FDE6-2D2B-4718-AC01-DDF6DFC21389}" type="parTrans" cxnId="{65B4BC4D-E919-4712-A468-051C04CC4625}">
      <dgm:prSet/>
      <dgm:spPr/>
      <dgm:t>
        <a:bodyPr/>
        <a:lstStyle/>
        <a:p>
          <a:endParaRPr lang="lv-LV"/>
        </a:p>
      </dgm:t>
    </dgm:pt>
    <dgm:pt modelId="{A7FA2CD6-544B-41BB-A412-95F599E80E15}" type="sibTrans" cxnId="{65B4BC4D-E919-4712-A468-051C04CC4625}">
      <dgm:prSet/>
      <dgm:spPr/>
      <dgm:t>
        <a:bodyPr/>
        <a:lstStyle/>
        <a:p>
          <a:endParaRPr lang="lv-LV"/>
        </a:p>
      </dgm:t>
    </dgm:pt>
    <dgm:pt modelId="{6B9C1D87-476A-4D96-9F04-DFA505115069}">
      <dgm:prSet phldrT="[Text]"/>
      <dgm:spPr/>
      <dgm:t>
        <a:bodyPr/>
        <a:lstStyle/>
        <a:p>
          <a:r>
            <a:rPr lang="lv-LV" dirty="0"/>
            <a:t>Īss sasniegto rezultātu apraksts, norādot 3 galvenās veiktās aktivitātes un to mērvienības</a:t>
          </a:r>
        </a:p>
      </dgm:t>
    </dgm:pt>
    <dgm:pt modelId="{D6501B97-63A6-4070-9FBF-97F7B1E3C0FD}" type="parTrans" cxnId="{A2F70A4D-4423-4AF2-A387-DCC0BF769ABC}">
      <dgm:prSet/>
      <dgm:spPr/>
      <dgm:t>
        <a:bodyPr/>
        <a:lstStyle/>
        <a:p>
          <a:endParaRPr lang="lv-LV"/>
        </a:p>
      </dgm:t>
    </dgm:pt>
    <dgm:pt modelId="{5C7E95C7-E269-416D-BA74-802116694C95}" type="sibTrans" cxnId="{A2F70A4D-4423-4AF2-A387-DCC0BF769ABC}">
      <dgm:prSet/>
      <dgm:spPr/>
      <dgm:t>
        <a:bodyPr/>
        <a:lstStyle/>
        <a:p>
          <a:endParaRPr lang="lv-LV"/>
        </a:p>
      </dgm:t>
    </dgm:pt>
    <dgm:pt modelId="{9366BD66-61C8-43F8-BCA2-D3A26CFD26D8}">
      <dgm:prSet phldrT="[Text]" custT="1"/>
      <dgm:spPr/>
      <dgm:t>
        <a:bodyPr/>
        <a:lstStyle/>
        <a:p>
          <a:r>
            <a:rPr lang="lv-LV" sz="1800" dirty="0"/>
            <a:t>Investīcijas:</a:t>
          </a:r>
        </a:p>
      </dgm:t>
    </dgm:pt>
    <dgm:pt modelId="{5F47856D-20C6-4242-819D-9E26C675A6E5}" type="parTrans" cxnId="{C6CDD136-E761-41F6-8F08-2B235E1AA86C}">
      <dgm:prSet/>
      <dgm:spPr/>
      <dgm:t>
        <a:bodyPr/>
        <a:lstStyle/>
        <a:p>
          <a:endParaRPr lang="lv-LV"/>
        </a:p>
      </dgm:t>
    </dgm:pt>
    <dgm:pt modelId="{26F7EE21-1419-4850-964E-7C1F5ED4CD3D}" type="sibTrans" cxnId="{C6CDD136-E761-41F6-8F08-2B235E1AA86C}">
      <dgm:prSet/>
      <dgm:spPr/>
      <dgm:t>
        <a:bodyPr/>
        <a:lstStyle/>
        <a:p>
          <a:endParaRPr lang="lv-LV"/>
        </a:p>
      </dgm:t>
    </dgm:pt>
    <dgm:pt modelId="{671E3312-2278-4336-8F83-9F2A9AB5A702}">
      <dgm:prSet phldrT="[Text]"/>
      <dgm:spPr/>
      <dgm:t>
        <a:bodyPr/>
        <a:lstStyle/>
        <a:p>
          <a:r>
            <a:rPr lang="en-US" dirty="0" err="1"/>
            <a:t>Aktivit</a:t>
          </a:r>
          <a:r>
            <a:rPr lang="lv-LV" dirty="0"/>
            <a:t>ātes sasniegšanai ieguldīts - &lt;x&gt; EUR</a:t>
          </a:r>
        </a:p>
      </dgm:t>
    </dgm:pt>
    <dgm:pt modelId="{8B1E9483-F21E-4AE4-99D5-C64F3509AE90}" type="parTrans" cxnId="{18214346-DEBE-451B-A334-D942F3E6D47C}">
      <dgm:prSet/>
      <dgm:spPr/>
      <dgm:t>
        <a:bodyPr/>
        <a:lstStyle/>
        <a:p>
          <a:endParaRPr lang="lv-LV"/>
        </a:p>
      </dgm:t>
    </dgm:pt>
    <dgm:pt modelId="{4B8B817F-07F0-4BC0-BED8-8B3B96E4A3E0}" type="sibTrans" cxnId="{18214346-DEBE-451B-A334-D942F3E6D47C}">
      <dgm:prSet/>
      <dgm:spPr/>
      <dgm:t>
        <a:bodyPr/>
        <a:lstStyle/>
        <a:p>
          <a:endParaRPr lang="lv-LV"/>
        </a:p>
      </dgm:t>
    </dgm:pt>
    <dgm:pt modelId="{9C194266-8112-45A4-8715-0C475A84F072}">
      <dgm:prSet/>
      <dgm:spPr/>
      <dgm:t>
        <a:bodyPr/>
        <a:lstStyle/>
        <a:p>
          <a:r>
            <a:rPr lang="lv-LV" dirty="0"/>
            <a:t>Atšķirība no plānotā &lt;x&gt; EUR</a:t>
          </a:r>
          <a:endParaRPr lang="en-GB" dirty="0"/>
        </a:p>
      </dgm:t>
    </dgm:pt>
    <dgm:pt modelId="{0E839C30-0968-439D-8E7E-04D9B4D333F6}" type="parTrans" cxnId="{748DB437-8419-4101-9A10-62AD3253B951}">
      <dgm:prSet/>
      <dgm:spPr/>
      <dgm:t>
        <a:bodyPr/>
        <a:lstStyle/>
        <a:p>
          <a:endParaRPr lang="lv-LV"/>
        </a:p>
      </dgm:t>
    </dgm:pt>
    <dgm:pt modelId="{65ECC780-3506-4DFB-8A99-E7F304EB34E0}" type="sibTrans" cxnId="{748DB437-8419-4101-9A10-62AD3253B951}">
      <dgm:prSet/>
      <dgm:spPr/>
      <dgm:t>
        <a:bodyPr/>
        <a:lstStyle/>
        <a:p>
          <a:endParaRPr lang="lv-LV"/>
        </a:p>
      </dgm:t>
    </dgm:pt>
    <dgm:pt modelId="{CE3048AF-6179-46EB-BC7E-7500B77D0EE4}">
      <dgm:prSet/>
      <dgm:spPr/>
      <dgm:t>
        <a:bodyPr/>
        <a:lstStyle/>
        <a:p>
          <a:r>
            <a:rPr lang="en-GB" dirty="0" err="1"/>
            <a:t>Atšķirību</a:t>
          </a:r>
          <a:r>
            <a:rPr lang="en-GB" dirty="0"/>
            <a:t> </a:t>
          </a:r>
          <a:r>
            <a:rPr lang="en-GB" dirty="0" err="1"/>
            <a:t>iemesli</a:t>
          </a:r>
          <a:r>
            <a:rPr lang="en-GB" dirty="0"/>
            <a:t> un </a:t>
          </a:r>
          <a:r>
            <a:rPr lang="en-GB" dirty="0" err="1"/>
            <a:t>investīcīju</a:t>
          </a:r>
          <a:r>
            <a:rPr lang="en-GB" dirty="0"/>
            <a:t> </a:t>
          </a:r>
          <a:r>
            <a:rPr lang="en-GB" dirty="0" err="1"/>
            <a:t>apgūšanas</a:t>
          </a:r>
          <a:r>
            <a:rPr lang="en-GB" dirty="0"/>
            <a:t> </a:t>
          </a:r>
          <a:r>
            <a:rPr lang="en-GB" dirty="0" err="1"/>
            <a:t>prognoze</a:t>
          </a:r>
          <a:r>
            <a:rPr lang="en-GB" dirty="0"/>
            <a:t>, </a:t>
          </a:r>
          <a:r>
            <a:rPr lang="en-GB" dirty="0" err="1"/>
            <a:t>ja</a:t>
          </a:r>
          <a:r>
            <a:rPr lang="en-GB" dirty="0"/>
            <a:t> </a:t>
          </a:r>
          <a:r>
            <a:rPr lang="en-GB" dirty="0" err="1"/>
            <a:t>investēts</a:t>
          </a:r>
          <a:r>
            <a:rPr lang="en-GB" dirty="0"/>
            <a:t> </a:t>
          </a:r>
          <a:r>
            <a:rPr lang="en-GB" dirty="0" err="1"/>
            <a:t>mazāk</a:t>
          </a:r>
          <a:r>
            <a:rPr lang="en-GB" dirty="0"/>
            <a:t> </a:t>
          </a:r>
          <a:r>
            <a:rPr lang="en-GB" dirty="0" err="1"/>
            <a:t>nekā</a:t>
          </a:r>
          <a:r>
            <a:rPr lang="en-GB" dirty="0"/>
            <a:t> </a:t>
          </a:r>
          <a:r>
            <a:rPr lang="en-GB" dirty="0" err="1"/>
            <a:t>plānots</a:t>
          </a:r>
          <a:endParaRPr lang="lv-LV" dirty="0"/>
        </a:p>
      </dgm:t>
    </dgm:pt>
    <dgm:pt modelId="{30C3BD14-B50B-4D49-BC91-E629E9F52EDD}" type="parTrans" cxnId="{1B3888E9-9D39-4A87-B25E-1549FA20BC2F}">
      <dgm:prSet/>
      <dgm:spPr/>
      <dgm:t>
        <a:bodyPr/>
        <a:lstStyle/>
        <a:p>
          <a:endParaRPr lang="lv-LV"/>
        </a:p>
      </dgm:t>
    </dgm:pt>
    <dgm:pt modelId="{9F38562C-C52A-4457-95F5-E55DBD7D4587}" type="sibTrans" cxnId="{1B3888E9-9D39-4A87-B25E-1549FA20BC2F}">
      <dgm:prSet/>
      <dgm:spPr/>
      <dgm:t>
        <a:bodyPr/>
        <a:lstStyle/>
        <a:p>
          <a:endParaRPr lang="lv-LV"/>
        </a:p>
      </dgm:t>
    </dgm:pt>
    <dgm:pt modelId="{3297D3D4-DDC9-44F4-BCC0-92ACDAACF4BC}">
      <dgm:prSet phldrT="[Text]"/>
      <dgm:spPr/>
      <dgm:t>
        <a:bodyPr/>
        <a:lstStyle/>
        <a:p>
          <a:endParaRPr lang="lv-LV" dirty="0"/>
        </a:p>
      </dgm:t>
    </dgm:pt>
    <dgm:pt modelId="{DB6498A1-6CBC-4096-9FAE-6B19C7A40CA7}" type="parTrans" cxnId="{D2031178-33B9-493A-A23E-6937220C0244}">
      <dgm:prSet/>
      <dgm:spPr/>
      <dgm:t>
        <a:bodyPr/>
        <a:lstStyle/>
        <a:p>
          <a:endParaRPr lang="lv-LV"/>
        </a:p>
      </dgm:t>
    </dgm:pt>
    <dgm:pt modelId="{B9F38AFE-9A5D-49BC-A5F0-6A78C3E2C55C}" type="sibTrans" cxnId="{D2031178-33B9-493A-A23E-6937220C0244}">
      <dgm:prSet/>
      <dgm:spPr/>
      <dgm:t>
        <a:bodyPr/>
        <a:lstStyle/>
        <a:p>
          <a:endParaRPr lang="lv-LV"/>
        </a:p>
      </dgm:t>
    </dgm:pt>
    <dgm:pt modelId="{F6852555-2D00-4C1A-BF20-7F44DC826CA6}">
      <dgm:prSet phldrT="[Text]"/>
      <dgm:spPr/>
      <dgm:t>
        <a:bodyPr/>
        <a:lstStyle/>
        <a:p>
          <a:endParaRPr lang="lv-LV" dirty="0"/>
        </a:p>
      </dgm:t>
    </dgm:pt>
    <dgm:pt modelId="{A9372C61-5BD4-48DB-AF4A-5B184A1BC570}" type="parTrans" cxnId="{D7CABE65-6472-41B3-B9DD-DC17F9730FD2}">
      <dgm:prSet/>
      <dgm:spPr/>
      <dgm:t>
        <a:bodyPr/>
        <a:lstStyle/>
        <a:p>
          <a:endParaRPr lang="lv-LV"/>
        </a:p>
      </dgm:t>
    </dgm:pt>
    <dgm:pt modelId="{2481E6BA-69E5-4B1E-A959-D9CAEC433A47}" type="sibTrans" cxnId="{D7CABE65-6472-41B3-B9DD-DC17F9730FD2}">
      <dgm:prSet/>
      <dgm:spPr/>
      <dgm:t>
        <a:bodyPr/>
        <a:lstStyle/>
        <a:p>
          <a:endParaRPr lang="lv-LV"/>
        </a:p>
      </dgm:t>
    </dgm:pt>
    <dgm:pt modelId="{9FCDF462-EB4C-41FB-AE12-9871600D405E}">
      <dgm:prSet phldrT="[Text]"/>
      <dgm:spPr/>
      <dgm:t>
        <a:bodyPr/>
        <a:lstStyle/>
        <a:p>
          <a:endParaRPr lang="lv-LV" dirty="0"/>
        </a:p>
      </dgm:t>
    </dgm:pt>
    <dgm:pt modelId="{C432D95E-E15A-4ED0-A785-32A90CD109C5}" type="parTrans" cxnId="{01328398-1BC5-4FD4-833E-D57A04930907}">
      <dgm:prSet/>
      <dgm:spPr/>
      <dgm:t>
        <a:bodyPr/>
        <a:lstStyle/>
        <a:p>
          <a:endParaRPr lang="lv-LV"/>
        </a:p>
      </dgm:t>
    </dgm:pt>
    <dgm:pt modelId="{5F8C4A39-66BA-48BB-BCD2-2CE4DBF7DC0C}" type="sibTrans" cxnId="{01328398-1BC5-4FD4-833E-D57A04930907}">
      <dgm:prSet/>
      <dgm:spPr/>
      <dgm:t>
        <a:bodyPr/>
        <a:lstStyle/>
        <a:p>
          <a:endParaRPr lang="lv-LV"/>
        </a:p>
      </dgm:t>
    </dgm:pt>
    <dgm:pt modelId="{9241AF83-C695-4093-98C9-473D584592F2}" type="pres">
      <dgm:prSet presAssocID="{637221C0-8814-4C23-99FB-EAC247EA68A8}" presName="Name0" presStyleCnt="0">
        <dgm:presLayoutVars>
          <dgm:dir/>
          <dgm:animLvl val="lvl"/>
          <dgm:resizeHandles val="exact"/>
        </dgm:presLayoutVars>
      </dgm:prSet>
      <dgm:spPr/>
    </dgm:pt>
    <dgm:pt modelId="{119BB3D2-8DA6-4EFD-8971-82506D0BC41F}" type="pres">
      <dgm:prSet presAssocID="{68AF6120-214B-4AE7-B2FB-329F1AF890CD}" presName="linNode" presStyleCnt="0"/>
      <dgm:spPr/>
    </dgm:pt>
    <dgm:pt modelId="{1F0D3E18-1C2C-4E05-A4AB-C2B8478CBD13}" type="pres">
      <dgm:prSet presAssocID="{68AF6120-214B-4AE7-B2FB-329F1AF890CD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2C5E2034-27D5-4A79-A4BD-9B4EDE7281EC}" type="pres">
      <dgm:prSet presAssocID="{68AF6120-214B-4AE7-B2FB-329F1AF890CD}" presName="descendantText" presStyleLbl="alignAccFollowNode1" presStyleIdx="0" presStyleCnt="2" custLinFactNeighborX="1622" custLinFactNeighborY="-1674">
        <dgm:presLayoutVars>
          <dgm:bulletEnabled val="1"/>
        </dgm:presLayoutVars>
      </dgm:prSet>
      <dgm:spPr/>
    </dgm:pt>
    <dgm:pt modelId="{81578C01-0288-437F-89FF-559A75982B3A}" type="pres">
      <dgm:prSet presAssocID="{A7FA2CD6-544B-41BB-A412-95F599E80E15}" presName="sp" presStyleCnt="0"/>
      <dgm:spPr/>
    </dgm:pt>
    <dgm:pt modelId="{3A49A1D8-E2FF-45EC-882A-7F6C678F12A5}" type="pres">
      <dgm:prSet presAssocID="{9366BD66-61C8-43F8-BCA2-D3A26CFD26D8}" presName="linNode" presStyleCnt="0"/>
      <dgm:spPr/>
    </dgm:pt>
    <dgm:pt modelId="{5AF89EB4-5135-4478-92E2-AE6AA50AB8BF}" type="pres">
      <dgm:prSet presAssocID="{9366BD66-61C8-43F8-BCA2-D3A26CFD26D8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BF0339E2-B2A2-4D61-B8DC-4BA3BA32733A}" type="pres">
      <dgm:prSet presAssocID="{9366BD66-61C8-43F8-BCA2-D3A26CFD26D8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C98B0E19-80AC-4FB7-9F38-390EEE1CDBC6}" type="presOf" srcId="{CE3048AF-6179-46EB-BC7E-7500B77D0EE4}" destId="{BF0339E2-B2A2-4D61-B8DC-4BA3BA32733A}" srcOrd="0" destOrd="5" presId="urn:microsoft.com/office/officeart/2005/8/layout/vList5"/>
    <dgm:cxn modelId="{B6A5112D-FBB5-4529-AF82-F37938688BDC}" type="presOf" srcId="{3297D3D4-DDC9-44F4-BCC0-92ACDAACF4BC}" destId="{BF0339E2-B2A2-4D61-B8DC-4BA3BA32733A}" srcOrd="0" destOrd="0" presId="urn:microsoft.com/office/officeart/2005/8/layout/vList5"/>
    <dgm:cxn modelId="{C6CDD136-E761-41F6-8F08-2B235E1AA86C}" srcId="{637221C0-8814-4C23-99FB-EAC247EA68A8}" destId="{9366BD66-61C8-43F8-BCA2-D3A26CFD26D8}" srcOrd="1" destOrd="0" parTransId="{5F47856D-20C6-4242-819D-9E26C675A6E5}" sibTransId="{26F7EE21-1419-4850-964E-7C1F5ED4CD3D}"/>
    <dgm:cxn modelId="{748DB437-8419-4101-9A10-62AD3253B951}" srcId="{9366BD66-61C8-43F8-BCA2-D3A26CFD26D8}" destId="{9C194266-8112-45A4-8715-0C475A84F072}" srcOrd="4" destOrd="0" parTransId="{0E839C30-0968-439D-8E7E-04D9B4D333F6}" sibTransId="{65ECC780-3506-4DFB-8A99-E7F304EB34E0}"/>
    <dgm:cxn modelId="{0FF0C15C-D24E-4391-A4F2-77FE7BCADF73}" type="presOf" srcId="{68AF6120-214B-4AE7-B2FB-329F1AF890CD}" destId="{1F0D3E18-1C2C-4E05-A4AB-C2B8478CBD13}" srcOrd="0" destOrd="0" presId="urn:microsoft.com/office/officeart/2005/8/layout/vList5"/>
    <dgm:cxn modelId="{B334085D-55A5-48D7-A39C-4A035A099BD5}" type="presOf" srcId="{6B9C1D87-476A-4D96-9F04-DFA505115069}" destId="{2C5E2034-27D5-4A79-A4BD-9B4EDE7281EC}" srcOrd="0" destOrd="0" presId="urn:microsoft.com/office/officeart/2005/8/layout/vList5"/>
    <dgm:cxn modelId="{D7CABE65-6472-41B3-B9DD-DC17F9730FD2}" srcId="{9366BD66-61C8-43F8-BCA2-D3A26CFD26D8}" destId="{F6852555-2D00-4C1A-BF20-7F44DC826CA6}" srcOrd="1" destOrd="0" parTransId="{A9372C61-5BD4-48DB-AF4A-5B184A1BC570}" sibTransId="{2481E6BA-69E5-4B1E-A959-D9CAEC433A47}"/>
    <dgm:cxn modelId="{18214346-DEBE-451B-A334-D942F3E6D47C}" srcId="{9366BD66-61C8-43F8-BCA2-D3A26CFD26D8}" destId="{671E3312-2278-4336-8F83-9F2A9AB5A702}" srcOrd="3" destOrd="0" parTransId="{8B1E9483-F21E-4AE4-99D5-C64F3509AE90}" sibTransId="{4B8B817F-07F0-4BC0-BED8-8B3B96E4A3E0}"/>
    <dgm:cxn modelId="{A2F70A4D-4423-4AF2-A387-DCC0BF769ABC}" srcId="{68AF6120-214B-4AE7-B2FB-329F1AF890CD}" destId="{6B9C1D87-476A-4D96-9F04-DFA505115069}" srcOrd="0" destOrd="0" parTransId="{D6501B97-63A6-4070-9FBF-97F7B1E3C0FD}" sibTransId="{5C7E95C7-E269-416D-BA74-802116694C95}"/>
    <dgm:cxn modelId="{65B4BC4D-E919-4712-A468-051C04CC4625}" srcId="{637221C0-8814-4C23-99FB-EAC247EA68A8}" destId="{68AF6120-214B-4AE7-B2FB-329F1AF890CD}" srcOrd="0" destOrd="0" parTransId="{6694FDE6-2D2B-4718-AC01-DDF6DFC21389}" sibTransId="{A7FA2CD6-544B-41BB-A412-95F599E80E15}"/>
    <dgm:cxn modelId="{45757454-3F13-48EB-8575-6705211F959F}" type="presOf" srcId="{671E3312-2278-4336-8F83-9F2A9AB5A702}" destId="{BF0339E2-B2A2-4D61-B8DC-4BA3BA32733A}" srcOrd="0" destOrd="3" presId="urn:microsoft.com/office/officeart/2005/8/layout/vList5"/>
    <dgm:cxn modelId="{D2031178-33B9-493A-A23E-6937220C0244}" srcId="{9366BD66-61C8-43F8-BCA2-D3A26CFD26D8}" destId="{3297D3D4-DDC9-44F4-BCC0-92ACDAACF4BC}" srcOrd="0" destOrd="0" parTransId="{DB6498A1-6CBC-4096-9FAE-6B19C7A40CA7}" sibTransId="{B9F38AFE-9A5D-49BC-A5F0-6A78C3E2C55C}"/>
    <dgm:cxn modelId="{9B29E289-F1C8-4E75-9D57-6224D780AEF0}" type="presOf" srcId="{9366BD66-61C8-43F8-BCA2-D3A26CFD26D8}" destId="{5AF89EB4-5135-4478-92E2-AE6AA50AB8BF}" srcOrd="0" destOrd="0" presId="urn:microsoft.com/office/officeart/2005/8/layout/vList5"/>
    <dgm:cxn modelId="{8FEA9E8C-9005-4F2A-ADB9-7B589B204BD3}" type="presOf" srcId="{637221C0-8814-4C23-99FB-EAC247EA68A8}" destId="{9241AF83-C695-4093-98C9-473D584592F2}" srcOrd="0" destOrd="0" presId="urn:microsoft.com/office/officeart/2005/8/layout/vList5"/>
    <dgm:cxn modelId="{01328398-1BC5-4FD4-833E-D57A04930907}" srcId="{9366BD66-61C8-43F8-BCA2-D3A26CFD26D8}" destId="{9FCDF462-EB4C-41FB-AE12-9871600D405E}" srcOrd="2" destOrd="0" parTransId="{C432D95E-E15A-4ED0-A785-32A90CD109C5}" sibTransId="{5F8C4A39-66BA-48BB-BCD2-2CE4DBF7DC0C}"/>
    <dgm:cxn modelId="{1A4CEDAE-1712-4538-92EB-B8193663D399}" type="presOf" srcId="{9C194266-8112-45A4-8715-0C475A84F072}" destId="{BF0339E2-B2A2-4D61-B8DC-4BA3BA32733A}" srcOrd="0" destOrd="4" presId="urn:microsoft.com/office/officeart/2005/8/layout/vList5"/>
    <dgm:cxn modelId="{22CF68B6-2621-4523-AC47-8AC0E0E3AF71}" type="presOf" srcId="{F6852555-2D00-4C1A-BF20-7F44DC826CA6}" destId="{BF0339E2-B2A2-4D61-B8DC-4BA3BA32733A}" srcOrd="0" destOrd="1" presId="urn:microsoft.com/office/officeart/2005/8/layout/vList5"/>
    <dgm:cxn modelId="{CB609EC1-19B9-40BB-B1F7-19AB6DE43CA9}" type="presOf" srcId="{9FCDF462-EB4C-41FB-AE12-9871600D405E}" destId="{BF0339E2-B2A2-4D61-B8DC-4BA3BA32733A}" srcOrd="0" destOrd="2" presId="urn:microsoft.com/office/officeart/2005/8/layout/vList5"/>
    <dgm:cxn modelId="{1B3888E9-9D39-4A87-B25E-1549FA20BC2F}" srcId="{9366BD66-61C8-43F8-BCA2-D3A26CFD26D8}" destId="{CE3048AF-6179-46EB-BC7E-7500B77D0EE4}" srcOrd="5" destOrd="0" parTransId="{30C3BD14-B50B-4D49-BC91-E629E9F52EDD}" sibTransId="{9F38562C-C52A-4457-95F5-E55DBD7D4587}"/>
    <dgm:cxn modelId="{53B01D9B-4C92-449E-B09E-AD325CBC1770}" type="presParOf" srcId="{9241AF83-C695-4093-98C9-473D584592F2}" destId="{119BB3D2-8DA6-4EFD-8971-82506D0BC41F}" srcOrd="0" destOrd="0" presId="urn:microsoft.com/office/officeart/2005/8/layout/vList5"/>
    <dgm:cxn modelId="{57AD5265-8268-46F9-A8F6-3C09E65BBC65}" type="presParOf" srcId="{119BB3D2-8DA6-4EFD-8971-82506D0BC41F}" destId="{1F0D3E18-1C2C-4E05-A4AB-C2B8478CBD13}" srcOrd="0" destOrd="0" presId="urn:microsoft.com/office/officeart/2005/8/layout/vList5"/>
    <dgm:cxn modelId="{A7B759C5-7C07-4C3E-903B-5F8475A88F73}" type="presParOf" srcId="{119BB3D2-8DA6-4EFD-8971-82506D0BC41F}" destId="{2C5E2034-27D5-4A79-A4BD-9B4EDE7281EC}" srcOrd="1" destOrd="0" presId="urn:microsoft.com/office/officeart/2005/8/layout/vList5"/>
    <dgm:cxn modelId="{00C7335C-E86C-48C4-900B-759D77D59D2D}" type="presParOf" srcId="{9241AF83-C695-4093-98C9-473D584592F2}" destId="{81578C01-0288-437F-89FF-559A75982B3A}" srcOrd="1" destOrd="0" presId="urn:microsoft.com/office/officeart/2005/8/layout/vList5"/>
    <dgm:cxn modelId="{F1049410-2A37-417F-8596-EEC324711941}" type="presParOf" srcId="{9241AF83-C695-4093-98C9-473D584592F2}" destId="{3A49A1D8-E2FF-45EC-882A-7F6C678F12A5}" srcOrd="2" destOrd="0" presId="urn:microsoft.com/office/officeart/2005/8/layout/vList5"/>
    <dgm:cxn modelId="{B5691B4D-0537-41EB-B680-AC33C967E94E}" type="presParOf" srcId="{3A49A1D8-E2FF-45EC-882A-7F6C678F12A5}" destId="{5AF89EB4-5135-4478-92E2-AE6AA50AB8BF}" srcOrd="0" destOrd="0" presId="urn:microsoft.com/office/officeart/2005/8/layout/vList5"/>
    <dgm:cxn modelId="{267D06E7-2ECD-43D8-A7DE-B59BC51F9C79}" type="presParOf" srcId="{3A49A1D8-E2FF-45EC-882A-7F6C678F12A5}" destId="{BF0339E2-B2A2-4D61-B8DC-4BA3BA32733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E2034-27D5-4A79-A4BD-9B4EDE7281EC}">
      <dsp:nvSpPr>
        <dsp:cNvPr id="0" name=""/>
        <dsp:cNvSpPr/>
      </dsp:nvSpPr>
      <dsp:spPr>
        <a:xfrm rot="5400000">
          <a:off x="3436133" y="-711669"/>
          <a:ext cx="2427189" cy="437621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500" kern="1200" dirty="0"/>
            <a:t>Īss sasniegto rezultātu apraksts, norādot 3 galvenās veiktās aktivitātes un to mērvienības</a:t>
          </a:r>
        </a:p>
      </dsp:txBody>
      <dsp:txXfrm rot="-5400000">
        <a:off x="2461620" y="381330"/>
        <a:ext cx="4257729" cy="2190217"/>
      </dsp:txXfrm>
    </dsp:sp>
    <dsp:sp modelId="{1F0D3E18-1C2C-4E05-A4AB-C2B8478CBD13}">
      <dsp:nvSpPr>
        <dsp:cNvPr id="0" name=""/>
        <dsp:cNvSpPr/>
      </dsp:nvSpPr>
      <dsp:spPr>
        <a:xfrm>
          <a:off x="0" y="75"/>
          <a:ext cx="2461620" cy="303398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Aktivitātes īss apraksts</a:t>
          </a:r>
          <a:r>
            <a:rPr lang="en-US" sz="1400" kern="1200" dirty="0"/>
            <a:t> &lt;no </a:t>
          </a:r>
          <a:r>
            <a:rPr lang="lv-LV" sz="1400" kern="1200" dirty="0"/>
            <a:t>projekta Tāmes sadaļas «aktivitātes» &gt;:</a:t>
          </a:r>
        </a:p>
      </dsp:txBody>
      <dsp:txXfrm>
        <a:off x="120166" y="120241"/>
        <a:ext cx="2221288" cy="2793655"/>
      </dsp:txXfrm>
    </dsp:sp>
    <dsp:sp modelId="{BF0339E2-B2A2-4D61-B8DC-4BA3BA32733A}">
      <dsp:nvSpPr>
        <dsp:cNvPr id="0" name=""/>
        <dsp:cNvSpPr/>
      </dsp:nvSpPr>
      <dsp:spPr>
        <a:xfrm rot="5400000">
          <a:off x="3436133" y="2514648"/>
          <a:ext cx="2427189" cy="4376215"/>
        </a:xfrm>
        <a:prstGeom prst="round2SameRect">
          <a:avLst/>
        </a:prstGeom>
        <a:solidFill>
          <a:schemeClr val="accent4">
            <a:tint val="40000"/>
            <a:alpha val="90000"/>
            <a:hueOff val="3137075"/>
            <a:satOff val="-4001"/>
            <a:lumOff val="-1561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3137075"/>
              <a:satOff val="-4001"/>
              <a:lumOff val="-15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lv-LV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lv-LV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lv-LV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Aktivit</a:t>
          </a:r>
          <a:r>
            <a:rPr lang="lv-LV" sz="1500" kern="1200" dirty="0"/>
            <a:t>ātes sasniegšanai ieguldīts - &lt;x&gt; EUR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500" kern="1200" dirty="0"/>
            <a:t>Atšķirība no plānotā &lt;x&gt; EUR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 err="1"/>
            <a:t>Atšķirību</a:t>
          </a:r>
          <a:r>
            <a:rPr lang="en-GB" sz="1500" kern="1200" dirty="0"/>
            <a:t> </a:t>
          </a:r>
          <a:r>
            <a:rPr lang="en-GB" sz="1500" kern="1200" dirty="0" err="1"/>
            <a:t>iemesli</a:t>
          </a:r>
          <a:r>
            <a:rPr lang="en-GB" sz="1500" kern="1200" dirty="0"/>
            <a:t> un </a:t>
          </a:r>
          <a:r>
            <a:rPr lang="en-GB" sz="1500" kern="1200" dirty="0" err="1"/>
            <a:t>investīcīju</a:t>
          </a:r>
          <a:r>
            <a:rPr lang="en-GB" sz="1500" kern="1200" dirty="0"/>
            <a:t> </a:t>
          </a:r>
          <a:r>
            <a:rPr lang="en-GB" sz="1500" kern="1200" dirty="0" err="1"/>
            <a:t>apgūšanas</a:t>
          </a:r>
          <a:r>
            <a:rPr lang="en-GB" sz="1500" kern="1200" dirty="0"/>
            <a:t> </a:t>
          </a:r>
          <a:r>
            <a:rPr lang="en-GB" sz="1500" kern="1200" dirty="0" err="1"/>
            <a:t>prognoze</a:t>
          </a:r>
          <a:r>
            <a:rPr lang="en-GB" sz="1500" kern="1200" dirty="0"/>
            <a:t>, </a:t>
          </a:r>
          <a:r>
            <a:rPr lang="en-GB" sz="1500" kern="1200" dirty="0" err="1"/>
            <a:t>ja</a:t>
          </a:r>
          <a:r>
            <a:rPr lang="en-GB" sz="1500" kern="1200" dirty="0"/>
            <a:t> </a:t>
          </a:r>
          <a:r>
            <a:rPr lang="en-GB" sz="1500" kern="1200" dirty="0" err="1"/>
            <a:t>investēts</a:t>
          </a:r>
          <a:r>
            <a:rPr lang="en-GB" sz="1500" kern="1200" dirty="0"/>
            <a:t> </a:t>
          </a:r>
          <a:r>
            <a:rPr lang="en-GB" sz="1500" kern="1200" dirty="0" err="1"/>
            <a:t>mazāk</a:t>
          </a:r>
          <a:r>
            <a:rPr lang="en-GB" sz="1500" kern="1200" dirty="0"/>
            <a:t> </a:t>
          </a:r>
          <a:r>
            <a:rPr lang="en-GB" sz="1500" kern="1200" dirty="0" err="1"/>
            <a:t>nekā</a:t>
          </a:r>
          <a:r>
            <a:rPr lang="en-GB" sz="1500" kern="1200" dirty="0"/>
            <a:t> </a:t>
          </a:r>
          <a:r>
            <a:rPr lang="en-GB" sz="1500" kern="1200" dirty="0" err="1"/>
            <a:t>plānots</a:t>
          </a:r>
          <a:endParaRPr lang="lv-LV" sz="1500" kern="1200" dirty="0"/>
        </a:p>
      </dsp:txBody>
      <dsp:txXfrm rot="-5400000">
        <a:off x="2461620" y="3607647"/>
        <a:ext cx="4257729" cy="2190217"/>
      </dsp:txXfrm>
    </dsp:sp>
    <dsp:sp modelId="{5AF89EB4-5135-4478-92E2-AE6AA50AB8BF}">
      <dsp:nvSpPr>
        <dsp:cNvPr id="0" name=""/>
        <dsp:cNvSpPr/>
      </dsp:nvSpPr>
      <dsp:spPr>
        <a:xfrm>
          <a:off x="0" y="3185762"/>
          <a:ext cx="2461620" cy="3033987"/>
        </a:xfrm>
        <a:prstGeom prst="roundRect">
          <a:avLst/>
        </a:prstGeom>
        <a:solidFill>
          <a:schemeClr val="accent4">
            <a:hueOff val="2658761"/>
            <a:satOff val="962"/>
            <a:lumOff val="-784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Investīcijas:</a:t>
          </a:r>
        </a:p>
      </dsp:txBody>
      <dsp:txXfrm>
        <a:off x="120166" y="3305928"/>
        <a:ext cx="2221288" cy="27936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7FC8E-0F6E-4ECB-AA21-FA97EDE5C7BE}" type="datetimeFigureOut">
              <a:rPr lang="lv-LV" smtClean="0"/>
              <a:t>03.12.2024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070BA-84B6-43D6-80AD-A9C3918FAA3B}" type="slidenum">
              <a:rPr lang="lv-LV" smtClean="0"/>
              <a:t>‹#›</a:t>
            </a:fld>
            <a:endParaRPr lang="lv-LV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BBADCCF1-3263-BF58-F82E-2B4DB8DD17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03118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070BA-84B6-43D6-80AD-A9C3918FAA3B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78598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070BA-84B6-43D6-80AD-A9C3918FAA3B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80818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2E8B9-F080-FDFD-5AC0-8E1CF27E4D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0800000" flipV="1">
            <a:off x="8002456" y="1853248"/>
            <a:ext cx="2048378" cy="289347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edit Master title style</a:t>
            </a:r>
            <a:endParaRPr lang="lv-LV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AA7202-0C01-FB2D-75E2-D752DA5103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2C04CFAE-208C-47EA-BEAB-6DA63CC03851}" type="datetime1">
              <a:rPr lang="lv-LV" smtClean="0"/>
              <a:t>03.12.2024</a:t>
            </a:fld>
            <a:endParaRPr lang="lv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18E4E3-4E5F-0728-7611-6E4C40C5D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GB"/>
              <a:t>SIA ETKC Projekta līguma nr.:  2.2.1.3.i.0/1/24/A/CFLA/003 </a:t>
            </a:r>
            <a:endParaRPr lang="lv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4CEF0D-0FAD-CB0F-CE8C-8607A0B50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B00E464D-8C62-4E63-95DF-97C43DC88E4B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C96E87-F9F6-C3F1-0590-28411E95BA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14F906-A46C-2182-DCDA-8D6EC90020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0733" y="0"/>
            <a:ext cx="321564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313B07-52D9-F581-243B-931790B4D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4859" y="0"/>
            <a:ext cx="1438656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BBE70F0E-A03C-1013-6881-ED5A7F196F8B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1065088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2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fld id="{B00E464D-8C62-4E63-95DF-97C43DC88E4B}" type="slidenum">
              <a:rPr lang="lv-LV" smtClean="0"/>
              <a:pPr>
                <a:spcAft>
                  <a:spcPts val="600"/>
                </a:spcAft>
              </a:pPr>
              <a:t>‹#›</a:t>
            </a:fld>
            <a:endParaRPr lang="lv-LV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4B914A3-AA37-4132-D0B6-0C44C7743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447798"/>
            <a:ext cx="6282984" cy="476673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endParaRPr lang="lv-LV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7CB535FD-4EAD-1F0E-1E64-166681426647}"/>
              </a:ext>
            </a:extLst>
          </p:cNvPr>
          <p:cNvSpPr txBox="1">
            <a:spLocks/>
          </p:cNvSpPr>
          <p:nvPr userDrawn="1"/>
        </p:nvSpPr>
        <p:spPr>
          <a:xfrm rot="5400000">
            <a:off x="10364922" y="2473130"/>
            <a:ext cx="2611673" cy="5610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100" b="0" i="0" kern="120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dirty="0"/>
              <a:t>SIA ETKC </a:t>
            </a:r>
            <a:r>
              <a:rPr lang="en-GB" dirty="0" err="1"/>
              <a:t>Projekta</a:t>
            </a:r>
            <a:r>
              <a:rPr lang="en-GB" dirty="0"/>
              <a:t> </a:t>
            </a:r>
            <a:r>
              <a:rPr lang="en-GB" dirty="0" err="1"/>
              <a:t>līguma</a:t>
            </a:r>
            <a:r>
              <a:rPr lang="en-GB" dirty="0"/>
              <a:t> nr.:  2.2.1.3.i.0/1/24/A/CFLA/003 </a:t>
            </a:r>
            <a:endParaRPr lang="lv-LV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82F2728-B589-EEB3-C0F9-AA7EF4C300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49735" y="5740097"/>
            <a:ext cx="847343" cy="82217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2A8364B-BFC9-A154-9514-501446533B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90485" y="5612686"/>
            <a:ext cx="2143857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796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GB" b="1" dirty="0"/>
              <a:t>SIA ETKC </a:t>
            </a:r>
            <a:r>
              <a:rPr lang="en-GB" b="1" dirty="0" err="1"/>
              <a:t>Projekta</a:t>
            </a:r>
            <a:r>
              <a:rPr lang="en-GB" b="1" dirty="0"/>
              <a:t> </a:t>
            </a:r>
            <a:r>
              <a:rPr lang="en-GB" b="1" dirty="0" err="1"/>
              <a:t>līguma</a:t>
            </a:r>
            <a:r>
              <a:rPr lang="en-GB" b="1" dirty="0"/>
              <a:t> nr.:  2.2.1.3.i.0/1/24/A/CFLA/003 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B00E464D-8C62-4E63-95DF-97C43DC88E4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2246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63169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61" r:id="rId2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154955" y="1447800"/>
            <a:ext cx="6974915" cy="332958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lv-LV" sz="4500" dirty="0"/>
              <a:t>Pētniecības projekta nr. &lt;#&gt; «Projekta nosaukums»  </a:t>
            </a:r>
            <a:br>
              <a:rPr lang="lv-LV" sz="4500" dirty="0"/>
            </a:br>
            <a:r>
              <a:rPr lang="lv-LV" sz="4500" dirty="0"/>
              <a:t>1</a:t>
            </a:r>
            <a:r>
              <a:rPr lang="en-US" sz="4500" dirty="0"/>
              <a:t>.</a:t>
            </a:r>
            <a:r>
              <a:rPr lang="lv-LV" sz="4500" dirty="0"/>
              <a:t> aktivitātes atskaite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154955" y="4777380"/>
            <a:ext cx="6974911" cy="86142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lv-LV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&lt;Uzņēmuma nosaukums&gt;</a:t>
            </a:r>
          </a:p>
          <a:p>
            <a:pPr>
              <a:lnSpc>
                <a:spcPct val="90000"/>
              </a:lnSpc>
            </a:pPr>
            <a:r>
              <a:rPr lang="lv-LV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&lt;Prezentētāja vārds, uzvārds&gt;</a:t>
            </a:r>
          </a:p>
          <a:p>
            <a:pPr>
              <a:lnSpc>
                <a:spcPct val="90000"/>
              </a:lnSpc>
            </a:pPr>
            <a:r>
              <a:rPr lang="lv-LV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&lt;Datums&gt;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4AF432-AE11-E975-5236-6F317D985537}"/>
              </a:ext>
            </a:extLst>
          </p:cNvPr>
          <p:cNvSpPr txBox="1"/>
          <p:nvPr/>
        </p:nvSpPr>
        <p:spPr>
          <a:xfrm>
            <a:off x="724746" y="6210935"/>
            <a:ext cx="6448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/>
              <a:t>SIA ETKC Projekta līguma nr.:  2.2.1.3.i.0/1/24/A/CFLA/003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24DD37-9D7E-D1DB-8B77-0D52F7BBC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7788" y="180275"/>
            <a:ext cx="962159" cy="9335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4A792A-2C93-78DE-848B-78CCBA18B1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2296" y="5679813"/>
            <a:ext cx="1815547" cy="83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939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7572587" y="1352020"/>
            <a:ext cx="3610186" cy="3226753"/>
          </a:xfrm>
        </p:spPr>
        <p:txBody>
          <a:bodyPr/>
          <a:lstStyle/>
          <a:p>
            <a:r>
              <a:rPr lang="lv-LV" dirty="0"/>
              <a:t>Pastāvošais interešu konflikts ar PAP</a:t>
            </a:r>
            <a:endParaRPr lang="en-US" dirty="0"/>
          </a:p>
        </p:txBody>
      </p:sp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3B5C0D28-C108-8410-EE94-61D3CF9A1F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36619"/>
              </p:ext>
            </p:extLst>
          </p:nvPr>
        </p:nvGraphicFramePr>
        <p:xfrm>
          <a:off x="204300" y="1077206"/>
          <a:ext cx="7049940" cy="317644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5878708">
                  <a:extLst>
                    <a:ext uri="{9D8B030D-6E8A-4147-A177-3AD203B41FA5}">
                      <a16:colId xmlns:a16="http://schemas.microsoft.com/office/drawing/2014/main" val="900800916"/>
                    </a:ext>
                  </a:extLst>
                </a:gridCol>
                <a:gridCol w="1171232">
                  <a:extLst>
                    <a:ext uri="{9D8B030D-6E8A-4147-A177-3AD203B41FA5}">
                      <a16:colId xmlns:a16="http://schemas.microsoft.com/office/drawing/2014/main" val="3092122635"/>
                    </a:ext>
                  </a:extLst>
                </a:gridCol>
              </a:tblGrid>
              <a:tr h="843173"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Pētniecības projektu atlases padome</a:t>
                      </a:r>
                      <a:r>
                        <a:rPr lang="lv-LV" sz="2400" b="1" u="none" strike="noStrike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*tiks nosūtīts pirms sēdes</a:t>
                      </a:r>
                      <a:endParaRPr lang="lv-LV" sz="2400" b="1" i="0" u="none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Jā/Nē </a:t>
                      </a:r>
                      <a:endParaRPr lang="lv-LV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049432"/>
                  </a:ext>
                </a:extLst>
              </a:tr>
              <a:tr h="359694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lv-LV" sz="1400" b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67355021"/>
                  </a:ext>
                </a:extLst>
              </a:tr>
              <a:tr h="270893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lv-LV" sz="1400" b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64696761"/>
                  </a:ext>
                </a:extLst>
              </a:tr>
              <a:tr h="270893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lv-LV" sz="1400" b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17021190"/>
                  </a:ext>
                </a:extLst>
              </a:tr>
              <a:tr h="270893">
                <a:tc>
                  <a:txBody>
                    <a:bodyPr/>
                    <a:lstStyle/>
                    <a:p>
                      <a:pPr marL="285750" indent="-285750" algn="just" fontAlgn="ctr">
                        <a:buFont typeface="Arial" panose="020B0604020202020204" pitchFamily="34" charset="0"/>
                        <a:buChar char="•"/>
                      </a:pP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ymbol" panose="05050102010706020507" pitchFamily="18" charset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45676115"/>
                  </a:ext>
                </a:extLst>
              </a:tr>
              <a:tr h="270893">
                <a:tc>
                  <a:txBody>
                    <a:bodyPr/>
                    <a:lstStyle/>
                    <a:p>
                      <a:pPr marL="285750" indent="-285750" algn="just" fontAlgn="ctr">
                        <a:buFont typeface="Arial" panose="020B0604020202020204" pitchFamily="34" charset="0"/>
                        <a:buChar char="•"/>
                      </a:pP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ymbol" panose="05050102010706020507" pitchFamily="18" charset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17336659"/>
                  </a:ext>
                </a:extLst>
              </a:tr>
              <a:tr h="270893">
                <a:tc>
                  <a:txBody>
                    <a:bodyPr/>
                    <a:lstStyle/>
                    <a:p>
                      <a:pPr marL="285750" indent="-285750" algn="just" fontAlgn="ctr">
                        <a:buFont typeface="Arial" panose="020B0604020202020204" pitchFamily="34" charset="0"/>
                        <a:buChar char="•"/>
                      </a:pP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ymbol" panose="05050102010706020507" pitchFamily="18" charset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85164573"/>
                  </a:ext>
                </a:extLst>
              </a:tr>
              <a:tr h="270893">
                <a:tc>
                  <a:txBody>
                    <a:bodyPr/>
                    <a:lstStyle/>
                    <a:p>
                      <a:pPr marL="285750" indent="-285750" algn="just" fontAlgn="ctr">
                        <a:buFont typeface="Arial" panose="020B0604020202020204" pitchFamily="34" charset="0"/>
                        <a:buChar char="•"/>
                      </a:pP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ymbol" panose="05050102010706020507" pitchFamily="18" charset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21285922"/>
                  </a:ext>
                </a:extLst>
              </a:tr>
              <a:tr h="270893">
                <a:tc>
                  <a:txBody>
                    <a:bodyPr/>
                    <a:lstStyle/>
                    <a:p>
                      <a:pPr marL="285750" indent="-285750" algn="just" fontAlgn="ctr">
                        <a:buFont typeface="Arial" panose="020B0604020202020204" pitchFamily="34" charset="0"/>
                        <a:buChar char="•"/>
                      </a:pP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Symbol" panose="05050102010706020507" pitchFamily="18" charset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57360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37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D697D8B2-B33F-1E6C-9CBD-A0A95DF47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5169" y="1447799"/>
            <a:ext cx="2731458" cy="4766734"/>
          </a:xfrm>
        </p:spPr>
        <p:txBody>
          <a:bodyPr anchor="t">
            <a:normAutofit/>
          </a:bodyPr>
          <a:lstStyle/>
          <a:p>
            <a:r>
              <a:rPr lang="lv-LV" sz="3200" dirty="0">
                <a:solidFill>
                  <a:schemeClr val="tx1"/>
                </a:solidFill>
              </a:rPr>
              <a:t>1. aktivitātes: investīcijas</a:t>
            </a:r>
          </a:p>
        </p:txBody>
      </p:sp>
      <p:graphicFrame>
        <p:nvGraphicFramePr>
          <p:cNvPr id="24" name="Diagram 23">
            <a:extLst>
              <a:ext uri="{FF2B5EF4-FFF2-40B4-BE49-F238E27FC236}">
                <a16:creationId xmlns:a16="http://schemas.microsoft.com/office/drawing/2014/main" id="{E38187A8-B304-87FF-8E3E-E72A07ECBA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3890049"/>
              </p:ext>
            </p:extLst>
          </p:nvPr>
        </p:nvGraphicFramePr>
        <p:xfrm>
          <a:off x="490387" y="495299"/>
          <a:ext cx="6837836" cy="6219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7272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4744910-F199-9D30-E6AB-3D3CBAD9D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5169" y="1447799"/>
            <a:ext cx="2731458" cy="4766734"/>
          </a:xfrm>
        </p:spPr>
        <p:txBody>
          <a:bodyPr anchor="t">
            <a:normAutofit/>
          </a:bodyPr>
          <a:lstStyle/>
          <a:p>
            <a:r>
              <a:rPr lang="lv-LV" sz="2400" dirty="0">
                <a:solidFill>
                  <a:schemeClr val="tx1"/>
                </a:solidFill>
              </a:rPr>
              <a:t>1. Aktivitātes &lt;rezultāta nosaukums&gt;  rezultāta atskaite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9A9036C-46FD-F0AF-8EB1-C0475E1ED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447798"/>
            <a:ext cx="6282984" cy="4766735"/>
          </a:xfrm>
        </p:spPr>
        <p:txBody>
          <a:bodyPr anchor="t">
            <a:normAutofit/>
          </a:bodyPr>
          <a:lstStyle/>
          <a:p>
            <a:r>
              <a:rPr lang="lv-LV" dirty="0"/>
              <a:t>1. Aktivitātes sasniegtais rezultāts:</a:t>
            </a:r>
          </a:p>
          <a:p>
            <a:pPr lvl="1"/>
            <a:r>
              <a:rPr lang="lv-LV" dirty="0"/>
              <a:t>Kas izdarīts</a:t>
            </a:r>
          </a:p>
          <a:p>
            <a:pPr lvl="1"/>
            <a:r>
              <a:rPr lang="lv-LV" dirty="0"/>
              <a:t>Kādi rezultāti sasniegti</a:t>
            </a:r>
          </a:p>
          <a:p>
            <a:pPr lvl="1"/>
            <a:r>
              <a:rPr lang="lv-LV" dirty="0"/>
              <a:t>Kādas zināšanas tika iegūtas</a:t>
            </a:r>
          </a:p>
        </p:txBody>
      </p:sp>
    </p:spTree>
    <p:extLst>
      <p:ext uri="{BB962C8B-B14F-4D97-AF65-F5344CB8AC3E}">
        <p14:creationId xmlns:p14="http://schemas.microsoft.com/office/powerpoint/2010/main" val="2234729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D49BB2C-38B8-9490-B141-1178CF0F2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5169" y="1447799"/>
            <a:ext cx="2731458" cy="4766734"/>
          </a:xfrm>
        </p:spPr>
        <p:txBody>
          <a:bodyPr anchor="t">
            <a:normAutofit/>
          </a:bodyPr>
          <a:lstStyle/>
          <a:p>
            <a:r>
              <a:rPr lang="lv-LV" sz="3100" dirty="0">
                <a:solidFill>
                  <a:schemeClr val="tx1"/>
                </a:solidFill>
              </a:rPr>
              <a:t>1. Aktivitātes rezultāts: &lt;rezultāta nosaukums&gt;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EF46E39-E56B-6DA5-484B-7E9079BAA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609600"/>
            <a:ext cx="6282984" cy="560493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lv-LV" dirty="0"/>
              <a:t>Papildus informācija par sasniegto rezultātu I t.sk.:</a:t>
            </a:r>
          </a:p>
          <a:p>
            <a:pPr lvl="1"/>
            <a:r>
              <a:rPr lang="lv-LV" dirty="0" err="1"/>
              <a:t>Izvērtējums</a:t>
            </a:r>
            <a:r>
              <a:rPr lang="lv-LV" dirty="0"/>
              <a:t> par rezultāta atbilstību plānotajam;</a:t>
            </a:r>
          </a:p>
          <a:p>
            <a:pPr lvl="1"/>
            <a:r>
              <a:rPr lang="lv-LV" dirty="0"/>
              <a:t>Aktivitātes rezultāta nozīme pētījuma un īstenotāja kontekstā;</a:t>
            </a:r>
          </a:p>
          <a:p>
            <a:pPr lvl="1"/>
            <a:r>
              <a:rPr lang="lv-LV" dirty="0"/>
              <a:t>Aktivitātes rezultāta ietekme uz turpmāko darbu projektā;</a:t>
            </a:r>
          </a:p>
        </p:txBody>
      </p:sp>
    </p:spTree>
    <p:extLst>
      <p:ext uri="{BB962C8B-B14F-4D97-AF65-F5344CB8AC3E}">
        <p14:creationId xmlns:p14="http://schemas.microsoft.com/office/powerpoint/2010/main" val="406146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D1362-9E88-0D81-EB09-64F43502E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400" dirty="0">
                <a:solidFill>
                  <a:schemeClr val="tx1"/>
                </a:solidFill>
              </a:rPr>
              <a:t>1. Aktivitātes rezultāts: &lt;rezultāta nosaukums&gt; 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BA568-90A6-540D-C954-434494F88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670560"/>
            <a:ext cx="6990079" cy="5543973"/>
          </a:xfrm>
        </p:spPr>
        <p:txBody>
          <a:bodyPr/>
          <a:lstStyle/>
          <a:p>
            <a:pPr marL="0" indent="0">
              <a:buNone/>
            </a:pPr>
            <a:r>
              <a:rPr lang="lv-LV" dirty="0"/>
              <a:t>Papildus informācija par sasniegto rezultātu II t.sk.:</a:t>
            </a:r>
          </a:p>
          <a:p>
            <a:pPr lvl="1"/>
            <a:r>
              <a:rPr lang="lv-LV" dirty="0"/>
              <a:t>Potenciālās projekta gaitas izmaiņas un to loģika</a:t>
            </a:r>
          </a:p>
          <a:p>
            <a:pPr lvl="1"/>
            <a:r>
              <a:rPr lang="lv-LV" dirty="0"/>
              <a:t>Iespējamās rezultātu izmaiņas</a:t>
            </a:r>
          </a:p>
          <a:p>
            <a:pPr lvl="1"/>
            <a:r>
              <a:rPr lang="lv-LV" dirty="0"/>
              <a:t>Cita informācija, kas uzskatāma par noderīgu aktivitātes rezultāta aizstāvēšanai (piem. grafiki, attēli, video);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92698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7461B27-D803-7D58-032E-A6A4FC098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5169" y="1447799"/>
            <a:ext cx="2731458" cy="4766734"/>
          </a:xfrm>
        </p:spPr>
        <p:txBody>
          <a:bodyPr anchor="t">
            <a:normAutofit/>
          </a:bodyPr>
          <a:lstStyle/>
          <a:p>
            <a:r>
              <a:rPr lang="lv-LV" sz="2800" dirty="0">
                <a:solidFill>
                  <a:schemeClr val="tx1"/>
                </a:solidFill>
              </a:rPr>
              <a:t>1</a:t>
            </a:r>
            <a:r>
              <a:rPr lang="lv-LV" sz="2800" dirty="0"/>
              <a:t>. &lt;Aktivitātes nosaukums&gt;:</a:t>
            </a:r>
            <a:r>
              <a:rPr lang="lv-LV" sz="2800" dirty="0">
                <a:solidFill>
                  <a:srgbClr val="FF0000"/>
                </a:solidFill>
              </a:rPr>
              <a:t> </a:t>
            </a:r>
            <a:r>
              <a:rPr lang="lv-LV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investīcijas</a:t>
            </a:r>
            <a:endParaRPr lang="lv-LV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14">
            <a:extLst>
              <a:ext uri="{FF2B5EF4-FFF2-40B4-BE49-F238E27FC236}">
                <a16:creationId xmlns:a16="http://schemas.microsoft.com/office/drawing/2014/main" id="{C9DB1A07-8395-3218-CF4A-2B98EEBF95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9778790"/>
              </p:ext>
            </p:extLst>
          </p:nvPr>
        </p:nvGraphicFramePr>
        <p:xfrm>
          <a:off x="146050" y="184307"/>
          <a:ext cx="7311390" cy="6489385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1218564">
                  <a:extLst>
                    <a:ext uri="{9D8B030D-6E8A-4147-A177-3AD203B41FA5}">
                      <a16:colId xmlns:a16="http://schemas.microsoft.com/office/drawing/2014/main" val="3145417074"/>
                    </a:ext>
                  </a:extLst>
                </a:gridCol>
                <a:gridCol w="779251">
                  <a:extLst>
                    <a:ext uri="{9D8B030D-6E8A-4147-A177-3AD203B41FA5}">
                      <a16:colId xmlns:a16="http://schemas.microsoft.com/office/drawing/2014/main" val="799414867"/>
                    </a:ext>
                  </a:extLst>
                </a:gridCol>
                <a:gridCol w="940719">
                  <a:extLst>
                    <a:ext uri="{9D8B030D-6E8A-4147-A177-3AD203B41FA5}">
                      <a16:colId xmlns:a16="http://schemas.microsoft.com/office/drawing/2014/main" val="821800356"/>
                    </a:ext>
                  </a:extLst>
                </a:gridCol>
                <a:gridCol w="1018304">
                  <a:extLst>
                    <a:ext uri="{9D8B030D-6E8A-4147-A177-3AD203B41FA5}">
                      <a16:colId xmlns:a16="http://schemas.microsoft.com/office/drawing/2014/main" val="800457112"/>
                    </a:ext>
                  </a:extLst>
                </a:gridCol>
                <a:gridCol w="1071323">
                  <a:extLst>
                    <a:ext uri="{9D8B030D-6E8A-4147-A177-3AD203B41FA5}">
                      <a16:colId xmlns:a16="http://schemas.microsoft.com/office/drawing/2014/main" val="4134120343"/>
                    </a:ext>
                  </a:extLst>
                </a:gridCol>
                <a:gridCol w="2283229">
                  <a:extLst>
                    <a:ext uri="{9D8B030D-6E8A-4147-A177-3AD203B41FA5}">
                      <a16:colId xmlns:a16="http://schemas.microsoft.com/office/drawing/2014/main" val="556665291"/>
                    </a:ext>
                  </a:extLst>
                </a:gridCol>
              </a:tblGrid>
              <a:tr h="344321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lv-LV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Plāns</a:t>
                      </a:r>
                      <a:endParaRPr lang="lv-L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1" u="none" strike="noStrike">
                          <a:solidFill>
                            <a:srgbClr val="000000"/>
                          </a:solidFill>
                          <a:effectLst/>
                        </a:rPr>
                        <a:t>Fakts</a:t>
                      </a:r>
                      <a:endParaRPr lang="lv-LV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1" u="none" strike="noStrike">
                          <a:solidFill>
                            <a:srgbClr val="000000"/>
                          </a:solidFill>
                          <a:effectLst/>
                        </a:rPr>
                        <a:t>Starpība</a:t>
                      </a:r>
                      <a:endParaRPr lang="lv-LV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Skaidrojumi</a:t>
                      </a:r>
                      <a:endParaRPr lang="lv-L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1" u="none" strike="noStrike">
                          <a:solidFill>
                            <a:srgbClr val="000000"/>
                          </a:solidFill>
                          <a:effectLst/>
                        </a:rPr>
                        <a:t>Komentārs par starpību</a:t>
                      </a:r>
                      <a:endParaRPr lang="lv-LV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94103593"/>
                  </a:ext>
                </a:extLst>
              </a:tr>
              <a:tr h="327881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Rūpnieciskais pētījums</a:t>
                      </a:r>
                      <a:endParaRPr lang="lv-LV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58959724"/>
                  </a:ext>
                </a:extLst>
              </a:tr>
              <a:tr h="42535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lv-LV" sz="9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Izmaksu pozīcija X</a:t>
                      </a:r>
                      <a:endParaRPr lang="lv-LV" sz="900" b="1" i="1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748173"/>
                  </a:ext>
                </a:extLst>
              </a:tr>
              <a:tr h="58486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9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Izmaksu pozīcija X</a:t>
                      </a:r>
                    </a:p>
                    <a:p>
                      <a:pPr marL="0" algn="l" defTabSz="457200" rtl="0" eaLnBrk="1" fontAlgn="b" latinLnBrk="0" hangingPunct="1"/>
                      <a:endParaRPr lang="lv-LV" sz="900" b="1" i="1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770740"/>
                  </a:ext>
                </a:extLst>
              </a:tr>
              <a:tr h="58486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9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Izmaksu pozīcija X</a:t>
                      </a:r>
                    </a:p>
                    <a:p>
                      <a:pPr marL="0" algn="l" defTabSz="457200" rtl="0" eaLnBrk="1" fontAlgn="b" latinLnBrk="0" hangingPunct="1"/>
                      <a:endParaRPr lang="lv-LV" sz="900" b="1" i="1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410101"/>
                  </a:ext>
                </a:extLst>
              </a:tr>
              <a:tr h="58486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9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Izmaksu pozīcija X</a:t>
                      </a:r>
                    </a:p>
                    <a:p>
                      <a:pPr marL="0" algn="l" defTabSz="457200" rtl="0" eaLnBrk="1" fontAlgn="b" latinLnBrk="0" hangingPunct="1"/>
                      <a:endParaRPr lang="lv-LV" sz="900" b="1" i="1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171409"/>
                  </a:ext>
                </a:extLst>
              </a:tr>
              <a:tr h="628776">
                <a:tc>
                  <a:txBody>
                    <a:bodyPr/>
                    <a:lstStyle/>
                    <a:p>
                      <a:pPr algn="l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I. Kopējās rūpnieciskā pētījuma izmaksas 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423120"/>
                  </a:ext>
                </a:extLst>
              </a:tr>
              <a:tr h="339116">
                <a:tc>
                  <a:txBody>
                    <a:bodyPr/>
                    <a:lstStyle/>
                    <a:p>
                      <a:pPr algn="l" fontAlgn="ctr"/>
                      <a:r>
                        <a:rPr lang="lv-LV" sz="9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Eksperimentālā izstrāde</a:t>
                      </a:r>
                      <a:endParaRPr lang="lv-LV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328310"/>
                  </a:ext>
                </a:extLst>
              </a:tr>
              <a:tr h="42535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lv-LV" sz="9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Izmaksu pozīcija X</a:t>
                      </a:r>
                      <a:endParaRPr lang="lv-LV" sz="900" b="1" i="1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068135"/>
                  </a:ext>
                </a:extLst>
              </a:tr>
              <a:tr h="425359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9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Izmaksu pozīcija X</a:t>
                      </a:r>
                      <a:endParaRPr lang="lv-LV" sz="900" b="1" i="1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858781"/>
                  </a:ext>
                </a:extLst>
              </a:tr>
              <a:tr h="425359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9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Izmaksu pozīcija X</a:t>
                      </a:r>
                      <a:endParaRPr lang="lv-LV" sz="900" b="1" i="1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041596"/>
                  </a:ext>
                </a:extLst>
              </a:tr>
              <a:tr h="425359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9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Izmaksu pozīcija X</a:t>
                      </a:r>
                      <a:endParaRPr lang="lv-LV" sz="900" b="1" i="1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382056"/>
                  </a:ext>
                </a:extLst>
              </a:tr>
              <a:tr h="628776">
                <a:tc>
                  <a:txBody>
                    <a:bodyPr/>
                    <a:lstStyle/>
                    <a:p>
                      <a:pPr algn="l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II. Kopējās eksperimentālās izstrādes izmaksas 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361665"/>
                  </a:ext>
                </a:extLst>
              </a:tr>
              <a:tr h="339116">
                <a:tc>
                  <a:txBody>
                    <a:bodyPr/>
                    <a:lstStyle/>
                    <a:p>
                      <a:pPr algn="l" fontAlgn="ctr"/>
                      <a:r>
                        <a:rPr lang="lv-LV" sz="9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Kopā</a:t>
                      </a:r>
                      <a:endParaRPr lang="lv-LV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173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172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97137EF-381F-CB74-54C1-F74AF19ECABC}"/>
              </a:ext>
            </a:extLst>
          </p:cNvPr>
          <p:cNvSpPr txBox="1">
            <a:spLocks/>
          </p:cNvSpPr>
          <p:nvPr/>
        </p:nvSpPr>
        <p:spPr>
          <a:xfrm>
            <a:off x="7838716" y="1447799"/>
            <a:ext cx="2731458" cy="47667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lv-LV" sz="3600"/>
              <a:t>Iespējamo risku izvērtējums</a:t>
            </a:r>
            <a:endParaRPr lang="lv-LV" sz="3600" dirty="0">
              <a:solidFill>
                <a:schemeClr val="tx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862576A-5CEE-4576-9237-114734B37D4F}"/>
              </a:ext>
            </a:extLst>
          </p:cNvPr>
          <p:cNvSpPr txBox="1">
            <a:spLocks/>
          </p:cNvSpPr>
          <p:nvPr/>
        </p:nvSpPr>
        <p:spPr>
          <a:xfrm>
            <a:off x="657014" y="1447798"/>
            <a:ext cx="6282984" cy="47667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lv-LV" dirty="0"/>
              <a:t>&lt;Identificētais risks&gt;</a:t>
            </a:r>
          </a:p>
          <a:p>
            <a:pPr lvl="1"/>
            <a:r>
              <a:rPr lang="lv-LV" dirty="0"/>
              <a:t>&lt;Tā ietekme uz projekta tālāku īstenošanu un rezultātu sasniegšanu&gt;;</a:t>
            </a:r>
          </a:p>
          <a:p>
            <a:pPr lvl="1"/>
            <a:r>
              <a:rPr lang="lv-LV" dirty="0"/>
              <a:t>&lt;Tā ietekme uz projektā noteikto termiņu izpildi&gt;;</a:t>
            </a:r>
          </a:p>
          <a:p>
            <a:pPr lvl="1"/>
            <a:r>
              <a:rPr lang="lv-LV" dirty="0"/>
              <a:t>&lt;Tā ietekme uz projekta tālākajām izmaksām&gt;;</a:t>
            </a:r>
          </a:p>
          <a:p>
            <a:pPr lvl="1"/>
            <a:r>
              <a:rPr lang="lv-LV" dirty="0"/>
              <a:t>&lt;Tālākās rīcības plāns&gt;.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01214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47" y="114051"/>
            <a:ext cx="9651207" cy="15047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lv-LV" sz="3200" dirty="0"/>
              <a:t>Prognozes par tālāko pētījuma gaitu, ņemot vērā līdz šim sasniegto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B169D00-6C95-95AA-26D3-6FBEA3441721}"/>
              </a:ext>
            </a:extLst>
          </p:cNvPr>
          <p:cNvGrpSpPr/>
          <p:nvPr/>
        </p:nvGrpSpPr>
        <p:grpSpPr>
          <a:xfrm>
            <a:off x="351552" y="1255862"/>
            <a:ext cx="10275808" cy="4346276"/>
            <a:chOff x="496744" y="1186829"/>
            <a:chExt cx="9886775" cy="5001817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FACC747-EE4D-F065-190F-0821C322739B}"/>
                </a:ext>
              </a:extLst>
            </p:cNvPr>
            <p:cNvSpPr/>
            <p:nvPr/>
          </p:nvSpPr>
          <p:spPr>
            <a:xfrm>
              <a:off x="568430" y="5659795"/>
              <a:ext cx="9815089" cy="528851"/>
            </a:xfrm>
            <a:custGeom>
              <a:avLst/>
              <a:gdLst>
                <a:gd name="connsiteX0" fmla="*/ 0 w 9815089"/>
                <a:gd name="connsiteY0" fmla="*/ 0 h 528851"/>
                <a:gd name="connsiteX1" fmla="*/ 9815089 w 9815089"/>
                <a:gd name="connsiteY1" fmla="*/ 0 h 528851"/>
                <a:gd name="connsiteX2" fmla="*/ 9815089 w 9815089"/>
                <a:gd name="connsiteY2" fmla="*/ 528851 h 528851"/>
                <a:gd name="connsiteX3" fmla="*/ 0 w 9815089"/>
                <a:gd name="connsiteY3" fmla="*/ 528851 h 528851"/>
                <a:gd name="connsiteX4" fmla="*/ 0 w 9815089"/>
                <a:gd name="connsiteY4" fmla="*/ 0 h 528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15089" h="528851">
                  <a:moveTo>
                    <a:pt x="0" y="0"/>
                  </a:moveTo>
                  <a:lnTo>
                    <a:pt x="9815089" y="0"/>
                  </a:lnTo>
                  <a:lnTo>
                    <a:pt x="9815089" y="528851"/>
                  </a:lnTo>
                  <a:lnTo>
                    <a:pt x="0" y="52885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1400" kern="1200" dirty="0"/>
                <a:t>Pētījuma iznākuma </a:t>
              </a:r>
              <a:r>
                <a:rPr lang="lv-LV" sz="1400" kern="1200" dirty="0" err="1"/>
                <a:t>komercializācijas</a:t>
              </a:r>
              <a:r>
                <a:rPr lang="lv-LV" sz="1400" kern="1200" dirty="0"/>
                <a:t> potenciāls</a:t>
              </a:r>
              <a:endParaRPr lang="en-US" sz="1400" kern="120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4A9FD4C-D4AE-77EB-4A64-37AD94A7ABF0}"/>
                </a:ext>
              </a:extLst>
            </p:cNvPr>
            <p:cNvSpPr/>
            <p:nvPr/>
          </p:nvSpPr>
          <p:spPr>
            <a:xfrm>
              <a:off x="568430" y="4863352"/>
              <a:ext cx="9815089" cy="813374"/>
            </a:xfrm>
            <a:custGeom>
              <a:avLst/>
              <a:gdLst>
                <a:gd name="connsiteX0" fmla="*/ 0 w 9815089"/>
                <a:gd name="connsiteY0" fmla="*/ 284868 h 813373"/>
                <a:gd name="connsiteX1" fmla="*/ 4805873 w 9815089"/>
                <a:gd name="connsiteY1" fmla="*/ 284868 h 813373"/>
                <a:gd name="connsiteX2" fmla="*/ 4805873 w 9815089"/>
                <a:gd name="connsiteY2" fmla="*/ 203343 h 813373"/>
                <a:gd name="connsiteX3" fmla="*/ 4704201 w 9815089"/>
                <a:gd name="connsiteY3" fmla="*/ 203343 h 813373"/>
                <a:gd name="connsiteX4" fmla="*/ 4907545 w 9815089"/>
                <a:gd name="connsiteY4" fmla="*/ 0 h 813373"/>
                <a:gd name="connsiteX5" fmla="*/ 5110888 w 9815089"/>
                <a:gd name="connsiteY5" fmla="*/ 203343 h 813373"/>
                <a:gd name="connsiteX6" fmla="*/ 5009216 w 9815089"/>
                <a:gd name="connsiteY6" fmla="*/ 203343 h 813373"/>
                <a:gd name="connsiteX7" fmla="*/ 5009216 w 9815089"/>
                <a:gd name="connsiteY7" fmla="*/ 284868 h 813373"/>
                <a:gd name="connsiteX8" fmla="*/ 9815089 w 9815089"/>
                <a:gd name="connsiteY8" fmla="*/ 284868 h 813373"/>
                <a:gd name="connsiteX9" fmla="*/ 9815089 w 9815089"/>
                <a:gd name="connsiteY9" fmla="*/ 813373 h 813373"/>
                <a:gd name="connsiteX10" fmla="*/ 0 w 9815089"/>
                <a:gd name="connsiteY10" fmla="*/ 813373 h 813373"/>
                <a:gd name="connsiteX11" fmla="*/ 0 w 9815089"/>
                <a:gd name="connsiteY11" fmla="*/ 284868 h 813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815089" h="813373">
                  <a:moveTo>
                    <a:pt x="9815089" y="528505"/>
                  </a:moveTo>
                  <a:lnTo>
                    <a:pt x="5009216" y="528505"/>
                  </a:lnTo>
                  <a:lnTo>
                    <a:pt x="5009216" y="610030"/>
                  </a:lnTo>
                  <a:lnTo>
                    <a:pt x="5110888" y="610030"/>
                  </a:lnTo>
                  <a:lnTo>
                    <a:pt x="4907544" y="813372"/>
                  </a:lnTo>
                  <a:lnTo>
                    <a:pt x="4704201" y="610030"/>
                  </a:lnTo>
                  <a:lnTo>
                    <a:pt x="4805873" y="610030"/>
                  </a:lnTo>
                  <a:lnTo>
                    <a:pt x="4805873" y="528505"/>
                  </a:lnTo>
                  <a:lnTo>
                    <a:pt x="0" y="528505"/>
                  </a:lnTo>
                  <a:lnTo>
                    <a:pt x="0" y="1"/>
                  </a:lnTo>
                  <a:lnTo>
                    <a:pt x="9815089" y="1"/>
                  </a:lnTo>
                  <a:lnTo>
                    <a:pt x="9815089" y="52850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531752"/>
                <a:satOff val="192"/>
                <a:lumOff val="-1569"/>
                <a:alphaOff val="0"/>
              </a:schemeClr>
            </a:fillRef>
            <a:effectRef idx="0">
              <a:schemeClr val="accent4">
                <a:hueOff val="531752"/>
                <a:satOff val="192"/>
                <a:lumOff val="-156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1" tIns="113793" rIns="113792" bIns="3986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1600" kern="1200" dirty="0"/>
                <a:t>Turpmākās pētījuma aktivitātes un rezultāti</a:t>
              </a:r>
              <a:endParaRPr lang="en-US" sz="1600" kern="120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34F736D-C00B-8118-133E-23F5388C2F22}"/>
                </a:ext>
              </a:extLst>
            </p:cNvPr>
            <p:cNvSpPr/>
            <p:nvPr/>
          </p:nvSpPr>
          <p:spPr>
            <a:xfrm>
              <a:off x="568430" y="4041512"/>
              <a:ext cx="9815089" cy="813374"/>
            </a:xfrm>
            <a:custGeom>
              <a:avLst/>
              <a:gdLst>
                <a:gd name="connsiteX0" fmla="*/ 0 w 9815089"/>
                <a:gd name="connsiteY0" fmla="*/ 284868 h 813373"/>
                <a:gd name="connsiteX1" fmla="*/ 4805873 w 9815089"/>
                <a:gd name="connsiteY1" fmla="*/ 284868 h 813373"/>
                <a:gd name="connsiteX2" fmla="*/ 4805873 w 9815089"/>
                <a:gd name="connsiteY2" fmla="*/ 203343 h 813373"/>
                <a:gd name="connsiteX3" fmla="*/ 4704201 w 9815089"/>
                <a:gd name="connsiteY3" fmla="*/ 203343 h 813373"/>
                <a:gd name="connsiteX4" fmla="*/ 4907545 w 9815089"/>
                <a:gd name="connsiteY4" fmla="*/ 0 h 813373"/>
                <a:gd name="connsiteX5" fmla="*/ 5110888 w 9815089"/>
                <a:gd name="connsiteY5" fmla="*/ 203343 h 813373"/>
                <a:gd name="connsiteX6" fmla="*/ 5009216 w 9815089"/>
                <a:gd name="connsiteY6" fmla="*/ 203343 h 813373"/>
                <a:gd name="connsiteX7" fmla="*/ 5009216 w 9815089"/>
                <a:gd name="connsiteY7" fmla="*/ 284868 h 813373"/>
                <a:gd name="connsiteX8" fmla="*/ 9815089 w 9815089"/>
                <a:gd name="connsiteY8" fmla="*/ 284868 h 813373"/>
                <a:gd name="connsiteX9" fmla="*/ 9815089 w 9815089"/>
                <a:gd name="connsiteY9" fmla="*/ 813373 h 813373"/>
                <a:gd name="connsiteX10" fmla="*/ 0 w 9815089"/>
                <a:gd name="connsiteY10" fmla="*/ 813373 h 813373"/>
                <a:gd name="connsiteX11" fmla="*/ 0 w 9815089"/>
                <a:gd name="connsiteY11" fmla="*/ 284868 h 813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815089" h="813373">
                  <a:moveTo>
                    <a:pt x="9815089" y="528505"/>
                  </a:moveTo>
                  <a:lnTo>
                    <a:pt x="5009216" y="528505"/>
                  </a:lnTo>
                  <a:lnTo>
                    <a:pt x="5009216" y="610030"/>
                  </a:lnTo>
                  <a:lnTo>
                    <a:pt x="5110888" y="610030"/>
                  </a:lnTo>
                  <a:lnTo>
                    <a:pt x="4907544" y="813372"/>
                  </a:lnTo>
                  <a:lnTo>
                    <a:pt x="4704201" y="610030"/>
                  </a:lnTo>
                  <a:lnTo>
                    <a:pt x="4805873" y="610030"/>
                  </a:lnTo>
                  <a:lnTo>
                    <a:pt x="4805873" y="528505"/>
                  </a:lnTo>
                  <a:lnTo>
                    <a:pt x="0" y="528505"/>
                  </a:lnTo>
                  <a:lnTo>
                    <a:pt x="0" y="1"/>
                  </a:lnTo>
                  <a:lnTo>
                    <a:pt x="9815089" y="1"/>
                  </a:lnTo>
                  <a:lnTo>
                    <a:pt x="9815089" y="52850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63504"/>
                <a:satOff val="385"/>
                <a:lumOff val="-3137"/>
                <a:alphaOff val="0"/>
              </a:schemeClr>
            </a:fillRef>
            <a:effectRef idx="0">
              <a:schemeClr val="accent4">
                <a:hueOff val="1063504"/>
                <a:satOff val="385"/>
                <a:lumOff val="-313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39" tIns="142241" rIns="142240" bIns="42710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2000" b="1" kern="1200" dirty="0"/>
                <a:t>Pesimistiskais scenārijs</a:t>
              </a:r>
              <a:endParaRPr lang="en-US" sz="2000" b="1" kern="1200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D6052C1-1224-DB2A-D5A1-7C23C0DB0D33}"/>
                </a:ext>
              </a:extLst>
            </p:cNvPr>
            <p:cNvSpPr/>
            <p:nvPr/>
          </p:nvSpPr>
          <p:spPr>
            <a:xfrm>
              <a:off x="496744" y="2857353"/>
              <a:ext cx="9815089" cy="67869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595257"/>
                <a:satOff val="577"/>
                <a:lumOff val="-4706"/>
                <a:alphaOff val="0"/>
              </a:schemeClr>
            </a:fillRef>
            <a:effectRef idx="0">
              <a:schemeClr val="accent4">
                <a:hueOff val="1595257"/>
                <a:satOff val="577"/>
                <a:lumOff val="-470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1" tIns="113793" rIns="113792" bIns="398661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1400" kern="1200" dirty="0"/>
                <a:t>Pētījuma iznākuma </a:t>
              </a:r>
              <a:r>
                <a:rPr lang="lv-LV" sz="1400" kern="1200" dirty="0" err="1"/>
                <a:t>komercializācijas</a:t>
              </a:r>
              <a:r>
                <a:rPr lang="lv-LV" sz="1400" kern="1200" dirty="0"/>
                <a:t> potenciāls</a:t>
              </a:r>
              <a:endParaRPr lang="en-US" sz="1400" kern="120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82A72A3-AE38-791B-5162-9757E74E3E05}"/>
                </a:ext>
              </a:extLst>
            </p:cNvPr>
            <p:cNvSpPr/>
            <p:nvPr/>
          </p:nvSpPr>
          <p:spPr>
            <a:xfrm>
              <a:off x="496745" y="1999806"/>
              <a:ext cx="9815089" cy="813376"/>
            </a:xfrm>
            <a:custGeom>
              <a:avLst/>
              <a:gdLst>
                <a:gd name="connsiteX0" fmla="*/ 0 w 9815089"/>
                <a:gd name="connsiteY0" fmla="*/ 284868 h 813373"/>
                <a:gd name="connsiteX1" fmla="*/ 4805873 w 9815089"/>
                <a:gd name="connsiteY1" fmla="*/ 284868 h 813373"/>
                <a:gd name="connsiteX2" fmla="*/ 4805873 w 9815089"/>
                <a:gd name="connsiteY2" fmla="*/ 203343 h 813373"/>
                <a:gd name="connsiteX3" fmla="*/ 4704201 w 9815089"/>
                <a:gd name="connsiteY3" fmla="*/ 203343 h 813373"/>
                <a:gd name="connsiteX4" fmla="*/ 4907545 w 9815089"/>
                <a:gd name="connsiteY4" fmla="*/ 0 h 813373"/>
                <a:gd name="connsiteX5" fmla="*/ 5110888 w 9815089"/>
                <a:gd name="connsiteY5" fmla="*/ 203343 h 813373"/>
                <a:gd name="connsiteX6" fmla="*/ 5009216 w 9815089"/>
                <a:gd name="connsiteY6" fmla="*/ 203343 h 813373"/>
                <a:gd name="connsiteX7" fmla="*/ 5009216 w 9815089"/>
                <a:gd name="connsiteY7" fmla="*/ 284868 h 813373"/>
                <a:gd name="connsiteX8" fmla="*/ 9815089 w 9815089"/>
                <a:gd name="connsiteY8" fmla="*/ 284868 h 813373"/>
                <a:gd name="connsiteX9" fmla="*/ 9815089 w 9815089"/>
                <a:gd name="connsiteY9" fmla="*/ 813373 h 813373"/>
                <a:gd name="connsiteX10" fmla="*/ 0 w 9815089"/>
                <a:gd name="connsiteY10" fmla="*/ 813373 h 813373"/>
                <a:gd name="connsiteX11" fmla="*/ 0 w 9815089"/>
                <a:gd name="connsiteY11" fmla="*/ 284868 h 813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815089" h="813373">
                  <a:moveTo>
                    <a:pt x="9815089" y="528505"/>
                  </a:moveTo>
                  <a:lnTo>
                    <a:pt x="5009216" y="528505"/>
                  </a:lnTo>
                  <a:lnTo>
                    <a:pt x="5009216" y="610030"/>
                  </a:lnTo>
                  <a:lnTo>
                    <a:pt x="5110888" y="610030"/>
                  </a:lnTo>
                  <a:lnTo>
                    <a:pt x="4907544" y="813372"/>
                  </a:lnTo>
                  <a:lnTo>
                    <a:pt x="4704201" y="610030"/>
                  </a:lnTo>
                  <a:lnTo>
                    <a:pt x="4805873" y="610030"/>
                  </a:lnTo>
                  <a:lnTo>
                    <a:pt x="4805873" y="528505"/>
                  </a:lnTo>
                  <a:lnTo>
                    <a:pt x="0" y="528505"/>
                  </a:lnTo>
                  <a:lnTo>
                    <a:pt x="0" y="1"/>
                  </a:lnTo>
                  <a:lnTo>
                    <a:pt x="9815089" y="1"/>
                  </a:lnTo>
                  <a:lnTo>
                    <a:pt x="9815089" y="52850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2127009"/>
                <a:satOff val="770"/>
                <a:lumOff val="-6274"/>
                <a:alphaOff val="0"/>
              </a:schemeClr>
            </a:fillRef>
            <a:effectRef idx="0">
              <a:schemeClr val="accent4">
                <a:hueOff val="2127009"/>
                <a:satOff val="770"/>
                <a:lumOff val="-627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7" tIns="99569" rIns="99568" bIns="384437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1400" kern="1200" dirty="0"/>
                <a:t>Turpmākās pētījuma aktivitātes un rezultāti</a:t>
              </a:r>
              <a:endParaRPr lang="en-US" sz="1400" kern="120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30A2FF2-CE8B-20C9-7BE8-E987969B820F}"/>
                </a:ext>
              </a:extLst>
            </p:cNvPr>
            <p:cNvSpPr/>
            <p:nvPr/>
          </p:nvSpPr>
          <p:spPr>
            <a:xfrm>
              <a:off x="496745" y="1186829"/>
              <a:ext cx="9815089" cy="813376"/>
            </a:xfrm>
            <a:custGeom>
              <a:avLst/>
              <a:gdLst>
                <a:gd name="connsiteX0" fmla="*/ 0 w 9815089"/>
                <a:gd name="connsiteY0" fmla="*/ 284868 h 813373"/>
                <a:gd name="connsiteX1" fmla="*/ 4805873 w 9815089"/>
                <a:gd name="connsiteY1" fmla="*/ 284868 h 813373"/>
                <a:gd name="connsiteX2" fmla="*/ 4805873 w 9815089"/>
                <a:gd name="connsiteY2" fmla="*/ 203343 h 813373"/>
                <a:gd name="connsiteX3" fmla="*/ 4704201 w 9815089"/>
                <a:gd name="connsiteY3" fmla="*/ 203343 h 813373"/>
                <a:gd name="connsiteX4" fmla="*/ 4907545 w 9815089"/>
                <a:gd name="connsiteY4" fmla="*/ 0 h 813373"/>
                <a:gd name="connsiteX5" fmla="*/ 5110888 w 9815089"/>
                <a:gd name="connsiteY5" fmla="*/ 203343 h 813373"/>
                <a:gd name="connsiteX6" fmla="*/ 5009216 w 9815089"/>
                <a:gd name="connsiteY6" fmla="*/ 203343 h 813373"/>
                <a:gd name="connsiteX7" fmla="*/ 5009216 w 9815089"/>
                <a:gd name="connsiteY7" fmla="*/ 284868 h 813373"/>
                <a:gd name="connsiteX8" fmla="*/ 9815089 w 9815089"/>
                <a:gd name="connsiteY8" fmla="*/ 284868 h 813373"/>
                <a:gd name="connsiteX9" fmla="*/ 9815089 w 9815089"/>
                <a:gd name="connsiteY9" fmla="*/ 813373 h 813373"/>
                <a:gd name="connsiteX10" fmla="*/ 0 w 9815089"/>
                <a:gd name="connsiteY10" fmla="*/ 813373 h 813373"/>
                <a:gd name="connsiteX11" fmla="*/ 0 w 9815089"/>
                <a:gd name="connsiteY11" fmla="*/ 284868 h 813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815089" h="813373">
                  <a:moveTo>
                    <a:pt x="9815089" y="528505"/>
                  </a:moveTo>
                  <a:lnTo>
                    <a:pt x="5009216" y="528505"/>
                  </a:lnTo>
                  <a:lnTo>
                    <a:pt x="5009216" y="610030"/>
                  </a:lnTo>
                  <a:lnTo>
                    <a:pt x="5110888" y="610030"/>
                  </a:lnTo>
                  <a:lnTo>
                    <a:pt x="4907544" y="813372"/>
                  </a:lnTo>
                  <a:lnTo>
                    <a:pt x="4704201" y="610030"/>
                  </a:lnTo>
                  <a:lnTo>
                    <a:pt x="4805873" y="610030"/>
                  </a:lnTo>
                  <a:lnTo>
                    <a:pt x="4805873" y="528505"/>
                  </a:lnTo>
                  <a:lnTo>
                    <a:pt x="0" y="528505"/>
                  </a:lnTo>
                  <a:lnTo>
                    <a:pt x="0" y="1"/>
                  </a:lnTo>
                  <a:lnTo>
                    <a:pt x="9815089" y="1"/>
                  </a:lnTo>
                  <a:lnTo>
                    <a:pt x="9815089" y="52850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2658761"/>
                <a:satOff val="962"/>
                <a:lumOff val="-7843"/>
                <a:alphaOff val="0"/>
              </a:schemeClr>
            </a:fillRef>
            <a:effectRef idx="0">
              <a:schemeClr val="accent4">
                <a:hueOff val="2658761"/>
                <a:satOff val="962"/>
                <a:lumOff val="-78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39" tIns="142241" rIns="142240" bIns="427109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2000" b="1" kern="1200" dirty="0"/>
                <a:t>Optimistiskais scenārijs</a:t>
              </a:r>
              <a:endParaRPr lang="en-US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72225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5146" y="1998134"/>
            <a:ext cx="2728861" cy="8372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 dirty="0"/>
              <a:t>Ārpakalpojuma sniedzēji</a:t>
            </a:r>
          </a:p>
        </p:txBody>
      </p:sp>
      <p:graphicFrame>
        <p:nvGraphicFramePr>
          <p:cNvPr id="41" name="Table 4">
            <a:extLst>
              <a:ext uri="{FF2B5EF4-FFF2-40B4-BE49-F238E27FC236}">
                <a16:creationId xmlns:a16="http://schemas.microsoft.com/office/drawing/2014/main" id="{46DDF40D-5B31-DC65-7AE3-EAD489865C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793976"/>
              </p:ext>
            </p:extLst>
          </p:nvPr>
        </p:nvGraphicFramePr>
        <p:xfrm>
          <a:off x="176108" y="284480"/>
          <a:ext cx="7186506" cy="597407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81794">
                  <a:extLst>
                    <a:ext uri="{9D8B030D-6E8A-4147-A177-3AD203B41FA5}">
                      <a16:colId xmlns:a16="http://schemas.microsoft.com/office/drawing/2014/main" val="25416314"/>
                    </a:ext>
                  </a:extLst>
                </a:gridCol>
                <a:gridCol w="1933565">
                  <a:extLst>
                    <a:ext uri="{9D8B030D-6E8A-4147-A177-3AD203B41FA5}">
                      <a16:colId xmlns:a16="http://schemas.microsoft.com/office/drawing/2014/main" val="1723955921"/>
                    </a:ext>
                  </a:extLst>
                </a:gridCol>
                <a:gridCol w="1711513">
                  <a:extLst>
                    <a:ext uri="{9D8B030D-6E8A-4147-A177-3AD203B41FA5}">
                      <a16:colId xmlns:a16="http://schemas.microsoft.com/office/drawing/2014/main" val="3284258684"/>
                    </a:ext>
                  </a:extLst>
                </a:gridCol>
                <a:gridCol w="1959634">
                  <a:extLst>
                    <a:ext uri="{9D8B030D-6E8A-4147-A177-3AD203B41FA5}">
                      <a16:colId xmlns:a16="http://schemas.microsoft.com/office/drawing/2014/main" val="2743297853"/>
                    </a:ext>
                  </a:extLst>
                </a:gridCol>
              </a:tblGrid>
              <a:tr h="838759">
                <a:tc>
                  <a:txBody>
                    <a:bodyPr/>
                    <a:lstStyle/>
                    <a:p>
                      <a:r>
                        <a:rPr lang="lv-LV" sz="1100" b="1" cap="all" spc="60" dirty="0">
                          <a:solidFill>
                            <a:schemeClr val="tx1"/>
                          </a:solidFill>
                        </a:rPr>
                        <a:t>Uzņēmuma nosaukums</a:t>
                      </a:r>
                    </a:p>
                  </a:txBody>
                  <a:tcPr marL="86386" marR="86386" marT="86386" marB="86386" anchor="b"/>
                </a:tc>
                <a:tc>
                  <a:txBody>
                    <a:bodyPr/>
                    <a:lstStyle/>
                    <a:p>
                      <a:r>
                        <a:rPr lang="lv-LV" sz="1100" b="1" cap="all" spc="60" dirty="0">
                          <a:solidFill>
                            <a:schemeClr val="tx1"/>
                          </a:solidFill>
                        </a:rPr>
                        <a:t>Reģistrācijas Nr.</a:t>
                      </a:r>
                    </a:p>
                  </a:txBody>
                  <a:tcPr marL="86386" marR="86386" marT="86386" marB="86386" anchor="b"/>
                </a:tc>
                <a:tc>
                  <a:txBody>
                    <a:bodyPr/>
                    <a:lstStyle/>
                    <a:p>
                      <a:r>
                        <a:rPr lang="lv-LV" sz="1100" b="1" cap="all" spc="60">
                          <a:solidFill>
                            <a:schemeClr val="tx1"/>
                          </a:solidFill>
                        </a:rPr>
                        <a:t>Pakalpojuma veids</a:t>
                      </a:r>
                    </a:p>
                  </a:txBody>
                  <a:tcPr marL="86386" marR="86386" marT="86386" marB="86386" anchor="b"/>
                </a:tc>
                <a:tc>
                  <a:txBody>
                    <a:bodyPr/>
                    <a:lstStyle/>
                    <a:p>
                      <a:r>
                        <a:rPr lang="lv-LV" sz="1100" b="1" cap="all" spc="60" dirty="0">
                          <a:solidFill>
                            <a:schemeClr val="tx1"/>
                          </a:solidFill>
                        </a:rPr>
                        <a:t>Noslēgts līgums Jā/Nē</a:t>
                      </a:r>
                    </a:p>
                  </a:txBody>
                  <a:tcPr marL="86386" marR="86386" marT="86386" marB="86386" anchor="b"/>
                </a:tc>
                <a:extLst>
                  <a:ext uri="{0D108BD9-81ED-4DB2-BD59-A6C34878D82A}">
                    <a16:rowId xmlns:a16="http://schemas.microsoft.com/office/drawing/2014/main" val="1735392811"/>
                  </a:ext>
                </a:extLst>
              </a:tr>
              <a:tr h="641915"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754004937"/>
                  </a:ext>
                </a:extLst>
              </a:tr>
              <a:tr h="641915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3449488497"/>
                  </a:ext>
                </a:extLst>
              </a:tr>
              <a:tr h="641915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3807866378"/>
                  </a:ext>
                </a:extLst>
              </a:tr>
              <a:tr h="641915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2773694441"/>
                  </a:ext>
                </a:extLst>
              </a:tr>
              <a:tr h="641915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700832103"/>
                  </a:ext>
                </a:extLst>
              </a:tr>
              <a:tr h="641915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1207722338"/>
                  </a:ext>
                </a:extLst>
              </a:tr>
              <a:tr h="641915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348418432"/>
                  </a:ext>
                </a:extLst>
              </a:tr>
              <a:tr h="641915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97937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7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dea projekta pamata informācija" ma:contentTypeID="0x010100196B78652E5E7A42A458883B83E2D37400806404131F4D0241BC06F55476106DD8" ma:contentTypeVersion="18" ma:contentTypeDescription="Dokumenta bāzes tips, kas ir saistīts ar konkrētu projektu." ma:contentTypeScope="" ma:versionID="60682bd4669f840e7021c37f73dfb73a">
  <xsd:schema xmlns:xsd="http://www.w3.org/2001/XMLSchema" xmlns:xs="http://www.w3.org/2001/XMLSchema" xmlns:p="http://schemas.microsoft.com/office/2006/metadata/properties" xmlns:ns2="58a5323c-72ac-4ab4-a9cd-9c3fb0b52b19" xmlns:ns3="da4cbca9-18ab-46b3-944f-7791a3a03fdd" xmlns:ns4="3c2eb5ff-dd4c-45e1-a605-5b9e8baa8c5d" targetNamespace="http://schemas.microsoft.com/office/2006/metadata/properties" ma:root="true" ma:fieldsID="66741e716d97c7893ab693b60d5aaaa5" ns2:_="" ns3:_="" ns4:_="">
    <xsd:import namespace="58a5323c-72ac-4ab4-a9cd-9c3fb0b52b19"/>
    <xsd:import namespace="da4cbca9-18ab-46b3-944f-7791a3a03fdd"/>
    <xsd:import namespace="3c2eb5ff-dd4c-45e1-a605-5b9e8baa8c5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tatuss" minOccurs="0"/>
                <xsd:element ref="ns3:SharedWithUser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a5323c-72ac-4ab4-a9cd-9c3fb0b52b1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a ID vērtība" ma:description="Šim vienumam piešķirtā dokumenta ID vērtība." ma:internalName="_dlc_DocId" ma:readOnly="true">
      <xsd:simpleType>
        <xsd:restriction base="dms:Text"/>
      </xsd:simpleType>
    </xsd:element>
    <xsd:element name="_dlc_DocIdUrl" ma:index="9" nillable="true" ma:displayName="Dokumenta ID" ma:description="Pastāvīga saite uz šo dokumentu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tatuss" ma:index="11" nillable="true" ma:displayName="Statuss" ma:default="Sagatavošanā" ma:description="Sagatavošanā ir visi dokumenti ar kuriem vēl strādā FIDEA un kuri nav nodoti gala versijā.&#10;Pabeigti ir dokumenti, kuri ir gala versijā, un kuru iespējamie labojumi būs jauni dokumenti&#10;-Informācija - visi dokumenti, kuri ir ienākošie un uz kuriem neattiecas apstrādes statuss, piemēram ārēji pētījumi, likumi, no klienta saņemtā informācija" ma:format="Dropdown" ma:internalName="Statuss">
      <xsd:simpleType>
        <xsd:union memberTypes="dms:Text">
          <xsd:simpleType>
            <xsd:restriction base="dms:Choice">
              <xsd:enumeration value="Sagatavošanā"/>
              <xsd:enumeration value="Pabeigts"/>
              <xsd:enumeration value="-Info-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4cbca9-18ab-46b3-944f-7791a3a03fd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4" nillable="true" ma:displayName="Koplietošanas norādes jaucējkods" ma:internalName="SharingHintHash" ma:readOnly="true">
      <xsd:simpleType>
        <xsd:restriction base="dms:Text"/>
      </xsd:simpleType>
    </xsd:element>
    <xsd:element name="SharedWithDetails" ma:index="15" nillable="true" ma:displayName="Koplietots ar: detalizēt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2eb5ff-dd4c-45e1-a605-5b9e8baa8c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Nosaukums"/>
        <xsd:element ref="dc:subject" minOccurs="0" maxOccurs="1"/>
        <xsd:element ref="dc:description" minOccurs="0" maxOccurs="1" ma:index="12" ma:displayName="Piezīme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s xmlns="58a5323c-72ac-4ab4-a9cd-9c3fb0b52b19">Sagatavošanā</Statuss>
    <_dlc_DocId xmlns="58a5323c-72ac-4ab4-a9cd-9c3fb0b52b19">FT4M3ZN43RRY-87-5917</_dlc_DocId>
    <_dlc_DocIdUrl xmlns="58a5323c-72ac-4ab4-a9cd-9c3fb0b52b19">
      <Url>https://fidea.sharepoint.com/projects/kc/_layouts/15/DocIdRedir.aspx?ID=FT4M3ZN43RRY-87-5917</Url>
      <Description>FT4M3ZN43RRY-87-5917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C72FD4-E85A-4E12-9A70-E581056B7AB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9F4F9A77-1EF1-4DE9-885E-09C4A3067C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a5323c-72ac-4ab4-a9cd-9c3fb0b52b19"/>
    <ds:schemaRef ds:uri="da4cbca9-18ab-46b3-944f-7791a3a03fdd"/>
    <ds:schemaRef ds:uri="3c2eb5ff-dd4c-45e1-a605-5b9e8baa8c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2B431B-F5CF-4114-A4DE-276B0EF2BD10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3c2eb5ff-dd4c-45e1-a605-5b9e8baa8c5d"/>
    <ds:schemaRef ds:uri="http://schemas.openxmlformats.org/package/2006/metadata/core-properties"/>
    <ds:schemaRef ds:uri="da4cbca9-18ab-46b3-944f-7791a3a03fdd"/>
    <ds:schemaRef ds:uri="58a5323c-72ac-4ab4-a9cd-9c3fb0b52b19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861B09DA-ED25-4BF3-90F0-3C1796F2A2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</TotalTime>
  <Words>388</Words>
  <Application>Microsoft Office PowerPoint</Application>
  <PresentationFormat>Widescreen</PresentationFormat>
  <Paragraphs>76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Symbol</vt:lpstr>
      <vt:lpstr>Times New Roman</vt:lpstr>
      <vt:lpstr>Wingdings 3</vt:lpstr>
      <vt:lpstr>Ion</vt:lpstr>
      <vt:lpstr>Pētniecības projekta nr. &lt;#&gt; «Projekta nosaukums»   1. aktivitātes atskaite</vt:lpstr>
      <vt:lpstr>1. aktivitātes: investīcijas</vt:lpstr>
      <vt:lpstr>1. Aktivitātes &lt;rezultāta nosaukums&gt;  rezultāta atskaite </vt:lpstr>
      <vt:lpstr>1. Aktivitātes rezultāts: &lt;rezultāta nosaukums&gt; </vt:lpstr>
      <vt:lpstr>1. Aktivitātes rezultāts: &lt;rezultāta nosaukums&gt; </vt:lpstr>
      <vt:lpstr>1. &lt;Aktivitātes nosaukums&gt;: investīcijas</vt:lpstr>
      <vt:lpstr>PowerPoint Presentation</vt:lpstr>
      <vt:lpstr>Prognozes par tālāko pētījuma gaitu, ņemot vērā līdz šim sasniegto</vt:lpstr>
      <vt:lpstr>Ārpakalpojuma sniedzēji</vt:lpstr>
      <vt:lpstr>Pastāvošais interešu konflikts ar PAP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Pētniecības projekta nr. # «Projekta nosaukums» # Starpposma rezultāta atskaite</dc:title>
  <dc:creator>Eduards Lejiņš</dc:creator>
  <cp:lastModifiedBy>ET KC</cp:lastModifiedBy>
  <cp:revision>38</cp:revision>
  <dcterms:created xsi:type="dcterms:W3CDTF">2016-11-16T19:14:45Z</dcterms:created>
  <dcterms:modified xsi:type="dcterms:W3CDTF">2024-12-03T14:51:51Z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0x010100196B78652E5E7A42A458883B83E2D37400806404131F4D0241BC06F55476106DD8</vt:lpwstr>
  </property>
  <property fmtid="{D5CDD505-2E9C-101B-9397-08002B2CF9AE}" pid="3" name="_dlc_DocIdItemGuid">
    <vt:lpwstr>19ec69ea-6c38-4b4c-9407-ef645d9a92aa</vt:lpwstr>
  </property>
</Properties>
</file>