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5"/>
  </p:sldMasterIdLst>
  <p:notesMasterIdLst>
    <p:notesMasterId r:id="rId13"/>
  </p:notesMasterIdLst>
  <p:sldIdLst>
    <p:sldId id="256" r:id="rId6"/>
    <p:sldId id="257" r:id="rId7"/>
    <p:sldId id="261" r:id="rId8"/>
    <p:sldId id="258" r:id="rId9"/>
    <p:sldId id="260" r:id="rId10"/>
    <p:sldId id="269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18" autoAdjust="0"/>
    <p:restoredTop sz="86418"/>
  </p:normalViewPr>
  <p:slideViewPr>
    <p:cSldViewPr snapToGrid="0">
      <p:cViewPr varScale="1">
        <p:scale>
          <a:sx n="141" d="100"/>
          <a:sy n="141" d="100"/>
        </p:scale>
        <p:origin x="3192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7FC8E-0F6E-4ECB-AA21-FA97EDE5C7BE}" type="datetimeFigureOut">
              <a:rPr lang="lv-LV" smtClean="0"/>
              <a:t>12.09.2025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070BA-84B6-43D6-80AD-A9C3918FAA3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03118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Projektu sasniedzamie</a:t>
            </a:r>
            <a:r>
              <a:rPr lang="lv-LV" baseline="0" dirty="0"/>
              <a:t> starprezultāti atrodami projekta apraksta 14. sadaļā </a:t>
            </a:r>
            <a:r>
              <a:rPr lang="lv-LV" b="1" baseline="0" dirty="0"/>
              <a:t>Pētniecības projekta rezultāts.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070BA-84B6-43D6-80AD-A9C3918FAA3B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41762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070BA-84B6-43D6-80AD-A9C3918FAA3B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05307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070BA-84B6-43D6-80AD-A9C3918FAA3B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80818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C492ED2D-E28F-478E-98E0-9AB1C74CDC37}" type="datetime1">
              <a:rPr lang="lv-LV" smtClean="0"/>
              <a:t>12.09.2025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Ener</a:t>
            </a:r>
            <a:r>
              <a:rPr lang="lv-LV" dirty="0"/>
              <a:t>ģ</a:t>
            </a:r>
            <a:r>
              <a:rPr lang="en-GB" dirty="0" err="1"/>
              <a:t>ētikas</a:t>
            </a:r>
            <a:r>
              <a:rPr lang="en-GB" dirty="0"/>
              <a:t> un </a:t>
            </a:r>
            <a:r>
              <a:rPr lang="en-GB" dirty="0" err="1"/>
              <a:t>transporta</a:t>
            </a:r>
            <a:r>
              <a:rPr lang="en-GB" dirty="0"/>
              <a:t> </a:t>
            </a:r>
            <a:r>
              <a:rPr lang="en-GB" dirty="0" err="1"/>
              <a:t>kompetences</a:t>
            </a:r>
            <a:r>
              <a:rPr lang="en-GB" dirty="0"/>
              <a:t> </a:t>
            </a:r>
            <a:r>
              <a:rPr lang="en-GB" dirty="0" err="1"/>
              <a:t>centrs</a:t>
            </a:r>
            <a:r>
              <a:rPr lang="lv-LV" dirty="0"/>
              <a:t>,</a:t>
            </a:r>
            <a:endParaRPr lang="en-GB" dirty="0"/>
          </a:p>
          <a:p>
            <a:r>
              <a:rPr lang="lv-LV" dirty="0"/>
              <a:t> 5.1.1.2.i.0/2/24/A/CFLA/002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B00E464D-8C62-4E63-95DF-97C43DC88E4B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0D4060-F374-6B83-DE7C-D215DBD0795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90314" y="5277786"/>
            <a:ext cx="2083952" cy="96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957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1CE1-D8D8-47CB-B00F-6E4EAAEBB8C8}" type="datetime1">
              <a:rPr lang="lv-LV" smtClean="0"/>
              <a:t>12.09.2025</a:t>
            </a:fld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Ener</a:t>
            </a:r>
            <a:r>
              <a:rPr lang="lv-LV" dirty="0"/>
              <a:t>ģ</a:t>
            </a:r>
            <a:r>
              <a:rPr lang="en-GB" dirty="0" err="1"/>
              <a:t>ētikas</a:t>
            </a:r>
            <a:r>
              <a:rPr lang="en-GB" dirty="0"/>
              <a:t> un </a:t>
            </a:r>
            <a:r>
              <a:rPr lang="en-GB" dirty="0" err="1"/>
              <a:t>transporta</a:t>
            </a:r>
            <a:r>
              <a:rPr lang="en-GB" dirty="0"/>
              <a:t> </a:t>
            </a:r>
            <a:r>
              <a:rPr lang="en-GB" dirty="0" err="1"/>
              <a:t>kompetences</a:t>
            </a:r>
            <a:r>
              <a:rPr lang="en-GB" dirty="0"/>
              <a:t> </a:t>
            </a:r>
            <a:r>
              <a:rPr lang="en-GB" dirty="0" err="1"/>
              <a:t>centrs</a:t>
            </a:r>
            <a:r>
              <a:rPr lang="lv-LV" dirty="0"/>
              <a:t>,</a:t>
            </a:r>
            <a:endParaRPr lang="en-GB" dirty="0"/>
          </a:p>
          <a:p>
            <a:r>
              <a:rPr lang="lv-LV" dirty="0"/>
              <a:t>5.1.1.2.i.0/2/24/A/CFLA/002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64D-8C62-4E63-95DF-97C43DC88E4B}" type="slidenum">
              <a:rPr lang="lv-LV" smtClean="0"/>
              <a:t>‹#›</a:t>
            </a:fld>
            <a:endParaRPr lang="lv-LV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8DFF52E-3225-754D-9235-47183E62B01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53830" y="5754437"/>
            <a:ext cx="2083952" cy="96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709000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2973" y="0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1CE1-D8D8-47CB-B00F-6E4EAAEBB8C8}" type="datetime1">
              <a:rPr lang="lv-LV" smtClean="0"/>
              <a:t>12.09.2025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Ener</a:t>
            </a:r>
            <a:r>
              <a:rPr lang="lv-LV" dirty="0"/>
              <a:t>ģ</a:t>
            </a:r>
            <a:r>
              <a:rPr lang="en-GB" dirty="0" err="1"/>
              <a:t>ētikas</a:t>
            </a:r>
            <a:r>
              <a:rPr lang="en-GB" dirty="0"/>
              <a:t> un </a:t>
            </a:r>
            <a:r>
              <a:rPr lang="en-GB" dirty="0" err="1"/>
              <a:t>transporta</a:t>
            </a:r>
            <a:r>
              <a:rPr lang="en-GB" dirty="0"/>
              <a:t> </a:t>
            </a:r>
            <a:r>
              <a:rPr lang="en-GB" dirty="0" err="1"/>
              <a:t>kompetences</a:t>
            </a:r>
            <a:r>
              <a:rPr lang="en-GB" dirty="0"/>
              <a:t> </a:t>
            </a:r>
            <a:r>
              <a:rPr lang="en-GB" dirty="0" err="1"/>
              <a:t>centrs</a:t>
            </a:r>
            <a:r>
              <a:rPr lang="lv-LV" dirty="0"/>
              <a:t>,</a:t>
            </a:r>
            <a:endParaRPr lang="en-GB" dirty="0"/>
          </a:p>
          <a:p>
            <a:r>
              <a:rPr lang="lv-LV" dirty="0"/>
              <a:t>5.1.1.2.i.0/2/24/A/CFLA/002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64D-8C62-4E63-95DF-97C43DC88E4B}" type="slidenum">
              <a:rPr lang="lv-LV" smtClean="0"/>
              <a:t>‹#›</a:t>
            </a:fld>
            <a:endParaRPr lang="lv-LV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DD13A6D-CE9E-3D93-C118-D733E78484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68508" y="5751088"/>
            <a:ext cx="2083952" cy="96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259454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2901-6714-4B3E-9647-18914FDB9436}" type="datetime1">
              <a:rPr lang="lv-LV" smtClean="0"/>
              <a:t>12.09.2025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Ener</a:t>
            </a:r>
            <a:r>
              <a:rPr lang="lv-LV" dirty="0"/>
              <a:t>ģ</a:t>
            </a:r>
            <a:r>
              <a:rPr lang="en-GB" dirty="0" err="1"/>
              <a:t>ētikas</a:t>
            </a:r>
            <a:r>
              <a:rPr lang="en-GB" dirty="0"/>
              <a:t> un </a:t>
            </a:r>
            <a:r>
              <a:rPr lang="en-GB" dirty="0" err="1"/>
              <a:t>transporta</a:t>
            </a:r>
            <a:r>
              <a:rPr lang="en-GB" dirty="0"/>
              <a:t> </a:t>
            </a:r>
            <a:r>
              <a:rPr lang="en-GB" dirty="0" err="1"/>
              <a:t>kompetences</a:t>
            </a:r>
            <a:r>
              <a:rPr lang="en-GB" dirty="0"/>
              <a:t> </a:t>
            </a:r>
            <a:r>
              <a:rPr lang="en-GB" dirty="0" err="1"/>
              <a:t>centrs</a:t>
            </a:r>
            <a:r>
              <a:rPr lang="lv-LV" dirty="0"/>
              <a:t>,</a:t>
            </a:r>
            <a:endParaRPr lang="en-GB" dirty="0"/>
          </a:p>
          <a:p>
            <a:r>
              <a:rPr lang="lv-LV" dirty="0"/>
              <a:t> 5.1.1.2.i.0/2/24/A/CFLA/002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64D-8C62-4E63-95DF-97C43DC88E4B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514A1B9-3353-EEE2-D4E0-FEE6A3228D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30281" y="5724359"/>
            <a:ext cx="2083952" cy="96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620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4514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FBEA2-AACA-435E-8816-CCE512D0AE87}" type="datetime1">
              <a:rPr lang="lv-LV" smtClean="0"/>
              <a:t>12.09.2025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Ener</a:t>
            </a:r>
            <a:r>
              <a:rPr lang="lv-LV" dirty="0"/>
              <a:t>ģ</a:t>
            </a:r>
            <a:r>
              <a:rPr lang="en-GB" dirty="0" err="1"/>
              <a:t>ētikas</a:t>
            </a:r>
            <a:r>
              <a:rPr lang="en-GB" dirty="0"/>
              <a:t> un </a:t>
            </a:r>
            <a:r>
              <a:rPr lang="en-GB" dirty="0" err="1"/>
              <a:t>transporta</a:t>
            </a:r>
            <a:r>
              <a:rPr lang="en-GB" dirty="0"/>
              <a:t> </a:t>
            </a:r>
            <a:r>
              <a:rPr lang="en-GB" dirty="0" err="1"/>
              <a:t>kompetences</a:t>
            </a:r>
            <a:r>
              <a:rPr lang="en-GB" dirty="0"/>
              <a:t> </a:t>
            </a:r>
            <a:r>
              <a:rPr lang="en-GB" dirty="0" err="1"/>
              <a:t>centrs</a:t>
            </a:r>
            <a:r>
              <a:rPr lang="lv-LV" dirty="0"/>
              <a:t>,</a:t>
            </a:r>
            <a:endParaRPr lang="en-GB" dirty="0"/>
          </a:p>
          <a:p>
            <a:r>
              <a:rPr lang="lv-LV" dirty="0"/>
              <a:t> 5.1.1.2.i.0/2/24/A/CFLA/002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64D-8C62-4E63-95DF-97C43DC88E4B}" type="slidenum">
              <a:rPr lang="lv-LV" smtClean="0"/>
              <a:t>‹#›</a:t>
            </a:fld>
            <a:endParaRPr lang="lv-LV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EE216C-0116-6DE2-DBCC-369EAF7878D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72199" y="5733719"/>
            <a:ext cx="2083952" cy="96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969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1887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463A-0E6B-429F-A43F-453BC996CE70}" type="datetime1">
              <a:rPr lang="lv-LV" smtClean="0"/>
              <a:t>12.09.2025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Ener</a:t>
            </a:r>
            <a:r>
              <a:rPr lang="lv-LV" dirty="0"/>
              <a:t>ģ</a:t>
            </a:r>
            <a:r>
              <a:rPr lang="en-GB" dirty="0" err="1"/>
              <a:t>ētikas</a:t>
            </a:r>
            <a:r>
              <a:rPr lang="en-GB" dirty="0"/>
              <a:t> un </a:t>
            </a:r>
            <a:r>
              <a:rPr lang="en-GB" dirty="0" err="1"/>
              <a:t>transporta</a:t>
            </a:r>
            <a:r>
              <a:rPr lang="en-GB" dirty="0"/>
              <a:t> </a:t>
            </a:r>
            <a:r>
              <a:rPr lang="en-GB" dirty="0" err="1"/>
              <a:t>kompetences</a:t>
            </a:r>
            <a:r>
              <a:rPr lang="en-GB" dirty="0"/>
              <a:t> </a:t>
            </a:r>
            <a:r>
              <a:rPr lang="en-GB" dirty="0" err="1"/>
              <a:t>centrs</a:t>
            </a:r>
            <a:r>
              <a:rPr lang="lv-LV" dirty="0"/>
              <a:t>,</a:t>
            </a:r>
            <a:endParaRPr lang="en-GB" dirty="0"/>
          </a:p>
          <a:p>
            <a:r>
              <a:rPr lang="lv-LV" dirty="0"/>
              <a:t>5.1.1.2.i.0/2/24/A/CFLA/002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64D-8C62-4E63-95DF-97C43DC88E4B}" type="slidenum">
              <a:rPr lang="lv-LV" smtClean="0"/>
              <a:t>‹#›</a:t>
            </a:fld>
            <a:endParaRPr lang="lv-LV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CBB8CB-94D2-9542-CA0D-4A8B8C78F4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27129" y="5725471"/>
            <a:ext cx="2083952" cy="96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26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5585-C4D3-4B82-A4C7-BFB8D27AF874}" type="datetime1">
              <a:rPr lang="lv-LV" smtClean="0"/>
              <a:t>12.09.2025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Ener</a:t>
            </a:r>
            <a:r>
              <a:rPr lang="lv-LV" dirty="0"/>
              <a:t>ģ</a:t>
            </a:r>
            <a:r>
              <a:rPr lang="en-GB" dirty="0" err="1"/>
              <a:t>ētikas</a:t>
            </a:r>
            <a:r>
              <a:rPr lang="en-GB" dirty="0"/>
              <a:t> un </a:t>
            </a:r>
            <a:r>
              <a:rPr lang="en-GB" dirty="0" err="1"/>
              <a:t>transporta</a:t>
            </a:r>
            <a:r>
              <a:rPr lang="en-GB" dirty="0"/>
              <a:t> </a:t>
            </a:r>
            <a:r>
              <a:rPr lang="en-GB" dirty="0" err="1"/>
              <a:t>kompetences</a:t>
            </a:r>
            <a:r>
              <a:rPr lang="en-GB" dirty="0"/>
              <a:t> </a:t>
            </a:r>
            <a:r>
              <a:rPr lang="en-GB" dirty="0" err="1"/>
              <a:t>centrs</a:t>
            </a:r>
            <a:r>
              <a:rPr lang="lv-LV" dirty="0"/>
              <a:t>,</a:t>
            </a:r>
            <a:endParaRPr lang="en-GB" dirty="0"/>
          </a:p>
          <a:p>
            <a:r>
              <a:rPr lang="lv-LV" dirty="0"/>
              <a:t>5.1.1.2.i.0/2/24/A/CFLA/002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64D-8C62-4E63-95DF-97C43DC88E4B}" type="slidenum">
              <a:rPr lang="lv-LV" smtClean="0"/>
              <a:t>‹#›</a:t>
            </a:fld>
            <a:endParaRPr lang="lv-LV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6FF393A-1D5F-A383-4689-478FE04D44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38778" y="5725471"/>
            <a:ext cx="2083952" cy="96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48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DF2C-30C6-409A-A784-040DCCBC03B8}" type="datetime1">
              <a:rPr lang="lv-LV" smtClean="0"/>
              <a:t>12.09.2025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Ener</a:t>
            </a:r>
            <a:r>
              <a:rPr lang="lv-LV" dirty="0"/>
              <a:t>ģ</a:t>
            </a:r>
            <a:r>
              <a:rPr lang="en-GB" dirty="0" err="1"/>
              <a:t>ētikas</a:t>
            </a:r>
            <a:r>
              <a:rPr lang="en-GB" dirty="0"/>
              <a:t> un </a:t>
            </a:r>
            <a:r>
              <a:rPr lang="en-GB" dirty="0" err="1"/>
              <a:t>transporta</a:t>
            </a:r>
            <a:r>
              <a:rPr lang="en-GB" dirty="0"/>
              <a:t> </a:t>
            </a:r>
            <a:r>
              <a:rPr lang="en-GB" dirty="0" err="1"/>
              <a:t>kompetences</a:t>
            </a:r>
            <a:r>
              <a:rPr lang="en-GB" dirty="0"/>
              <a:t> </a:t>
            </a:r>
            <a:r>
              <a:rPr lang="en-GB" dirty="0" err="1"/>
              <a:t>centrs</a:t>
            </a:r>
            <a:r>
              <a:rPr lang="lv-LV" dirty="0"/>
              <a:t>,</a:t>
            </a:r>
            <a:endParaRPr lang="en-GB" dirty="0"/>
          </a:p>
          <a:p>
            <a:r>
              <a:rPr lang="lv-LV" dirty="0"/>
              <a:t>5.1.1.2.i.0/2/24/A/CFLA/002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64D-8C62-4E63-95DF-97C43DC88E4B}" type="slidenum">
              <a:rPr lang="lv-LV" smtClean="0"/>
              <a:t>‹#›</a:t>
            </a:fld>
            <a:endParaRPr lang="lv-LV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3348E8-8BFA-8E7A-E224-9F3A97F448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32954" y="5733719"/>
            <a:ext cx="2083952" cy="96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759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79F4-F50B-4AAE-AA0D-DCBB4D3E4895}" type="datetime1">
              <a:rPr lang="lv-LV" smtClean="0"/>
              <a:t>12.09.2025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Ener</a:t>
            </a:r>
            <a:r>
              <a:rPr lang="lv-LV" dirty="0"/>
              <a:t>ģ</a:t>
            </a:r>
            <a:r>
              <a:rPr lang="en-GB" dirty="0" err="1"/>
              <a:t>ētikas</a:t>
            </a:r>
            <a:r>
              <a:rPr lang="en-GB" dirty="0"/>
              <a:t> un </a:t>
            </a:r>
            <a:r>
              <a:rPr lang="en-GB" dirty="0" err="1"/>
              <a:t>transporta</a:t>
            </a:r>
            <a:r>
              <a:rPr lang="en-GB" dirty="0"/>
              <a:t> </a:t>
            </a:r>
            <a:r>
              <a:rPr lang="en-GB" dirty="0" err="1"/>
              <a:t>kompetences</a:t>
            </a:r>
            <a:r>
              <a:rPr lang="en-GB" dirty="0"/>
              <a:t> </a:t>
            </a:r>
            <a:r>
              <a:rPr lang="en-GB" dirty="0" err="1"/>
              <a:t>centrs</a:t>
            </a:r>
            <a:r>
              <a:rPr lang="lv-LV" dirty="0"/>
              <a:t>,</a:t>
            </a:r>
            <a:endParaRPr lang="en-GB" dirty="0"/>
          </a:p>
          <a:p>
            <a:r>
              <a:rPr lang="lv-LV" dirty="0"/>
              <a:t>5.1.1.2.i.0/2/24/A/CFLA/002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64D-8C62-4E63-95DF-97C43DC88E4B}" type="slidenum">
              <a:rPr lang="lv-LV" smtClean="0"/>
              <a:t>‹#›</a:t>
            </a:fld>
            <a:endParaRPr lang="lv-LV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D9F9F1-B01F-E1D2-B721-565BEBAD7A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29663" y="5733719"/>
            <a:ext cx="2083952" cy="96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426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AA84C-051E-4AF0-AB08-D2D0091074CC}" type="datetime1">
              <a:rPr lang="lv-LV" smtClean="0"/>
              <a:t>12.09.2025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Ener</a:t>
            </a:r>
            <a:r>
              <a:rPr lang="lv-LV" dirty="0"/>
              <a:t>ģ</a:t>
            </a:r>
            <a:r>
              <a:rPr lang="en-GB" dirty="0" err="1"/>
              <a:t>ētikas</a:t>
            </a:r>
            <a:r>
              <a:rPr lang="en-GB" dirty="0"/>
              <a:t> un </a:t>
            </a:r>
            <a:r>
              <a:rPr lang="en-GB" dirty="0" err="1"/>
              <a:t>transporta</a:t>
            </a:r>
            <a:r>
              <a:rPr lang="en-GB" dirty="0"/>
              <a:t> </a:t>
            </a:r>
            <a:r>
              <a:rPr lang="en-GB" dirty="0" err="1"/>
              <a:t>kompetences</a:t>
            </a:r>
            <a:r>
              <a:rPr lang="en-GB" dirty="0"/>
              <a:t> </a:t>
            </a:r>
            <a:r>
              <a:rPr lang="en-GB" dirty="0" err="1"/>
              <a:t>centrs</a:t>
            </a:r>
            <a:r>
              <a:rPr lang="lv-LV" dirty="0"/>
              <a:t>,</a:t>
            </a:r>
            <a:endParaRPr lang="en-GB" dirty="0"/>
          </a:p>
          <a:p>
            <a:r>
              <a:rPr lang="lv-LV" dirty="0"/>
              <a:t>5.1.1.2.i.0/2/24/A/CFLA/002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64D-8C62-4E63-95DF-97C43DC88E4B}" type="slidenum">
              <a:rPr lang="lv-LV" smtClean="0"/>
              <a:t>‹#›</a:t>
            </a:fld>
            <a:endParaRPr lang="lv-LV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9B513A8-507B-948F-0BC7-3863D39F28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29663" y="5766940"/>
            <a:ext cx="2083952" cy="96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099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0B7F-F76C-4DC4-A9BC-24DF7586B8A7}" type="datetime1">
              <a:rPr lang="lv-LV" smtClean="0"/>
              <a:t>12.09.2025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Ener</a:t>
            </a:r>
            <a:r>
              <a:rPr lang="lv-LV" dirty="0"/>
              <a:t>ģ</a:t>
            </a:r>
            <a:r>
              <a:rPr lang="en-GB" dirty="0" err="1"/>
              <a:t>ētikas</a:t>
            </a:r>
            <a:r>
              <a:rPr lang="en-GB" dirty="0"/>
              <a:t> un </a:t>
            </a:r>
            <a:r>
              <a:rPr lang="en-GB" dirty="0" err="1"/>
              <a:t>transporta</a:t>
            </a:r>
            <a:r>
              <a:rPr lang="en-GB" dirty="0"/>
              <a:t> </a:t>
            </a:r>
            <a:r>
              <a:rPr lang="en-GB" dirty="0" err="1"/>
              <a:t>kompetences</a:t>
            </a:r>
            <a:r>
              <a:rPr lang="en-GB" dirty="0"/>
              <a:t> </a:t>
            </a:r>
            <a:r>
              <a:rPr lang="en-GB" dirty="0" err="1"/>
              <a:t>centrs</a:t>
            </a:r>
            <a:r>
              <a:rPr lang="lv-LV" dirty="0"/>
              <a:t>,</a:t>
            </a:r>
            <a:endParaRPr lang="en-GB" dirty="0"/>
          </a:p>
          <a:p>
            <a:r>
              <a:rPr lang="lv-LV" dirty="0"/>
              <a:t>5.1.1.2.i.0/2/24/A/CFLA/002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64D-8C62-4E63-95DF-97C43DC88E4B}" type="slidenum">
              <a:rPr lang="lv-LV" smtClean="0"/>
              <a:t>‹#›</a:t>
            </a:fld>
            <a:endParaRPr lang="lv-LV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9973ACD-4491-85AB-37A2-5DF7E404C6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96381" y="5770035"/>
            <a:ext cx="2083952" cy="96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02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3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DF41CE1-D8D8-47CB-B00F-6E4EAAEBB8C8}" type="datetime1">
              <a:rPr lang="lv-LV" smtClean="0"/>
              <a:t>12.09.2025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 dirty="0"/>
              <a:t>Ener</a:t>
            </a:r>
            <a:r>
              <a:rPr lang="lv-LV" dirty="0"/>
              <a:t>ģ</a:t>
            </a:r>
            <a:r>
              <a:rPr lang="en-GB" dirty="0" err="1"/>
              <a:t>ētikas</a:t>
            </a:r>
            <a:r>
              <a:rPr lang="en-GB" dirty="0"/>
              <a:t> un </a:t>
            </a:r>
            <a:r>
              <a:rPr lang="en-GB" dirty="0" err="1"/>
              <a:t>transporta</a:t>
            </a:r>
            <a:r>
              <a:rPr lang="en-GB" dirty="0"/>
              <a:t> </a:t>
            </a:r>
            <a:r>
              <a:rPr lang="en-GB" dirty="0" err="1"/>
              <a:t>kompetences</a:t>
            </a:r>
            <a:r>
              <a:rPr lang="en-GB" dirty="0"/>
              <a:t> </a:t>
            </a:r>
            <a:r>
              <a:rPr lang="en-GB" dirty="0" err="1"/>
              <a:t>centrs</a:t>
            </a:r>
            <a:r>
              <a:rPr lang="lv-LV" dirty="0"/>
              <a:t>,</a:t>
            </a:r>
            <a:endParaRPr lang="en-GB" dirty="0"/>
          </a:p>
          <a:p>
            <a:r>
              <a:rPr lang="lv-LV" dirty="0"/>
              <a:t> 5.1.1.2.i.0/2/24/A/CFLA/002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B00E464D-8C62-4E63-95DF-97C43DC88E4B}" type="slidenum">
              <a:rPr lang="lv-LV" smtClean="0"/>
              <a:t>‹#›</a:t>
            </a:fld>
            <a:endParaRPr lang="lv-LV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2E444E2-CDC2-7643-8D42-08BBE0F02DFD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853830" y="5733719"/>
            <a:ext cx="2083952" cy="96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6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Pētniecības projekta nr. </a:t>
            </a:r>
            <a:r>
              <a:rPr lang="lv-LV" dirty="0">
                <a:solidFill>
                  <a:srgbClr val="FF0000"/>
                </a:solidFill>
              </a:rPr>
              <a:t>&lt;#&gt; </a:t>
            </a:r>
            <a:r>
              <a:rPr lang="lv-LV" dirty="0"/>
              <a:t>«</a:t>
            </a:r>
            <a:r>
              <a:rPr lang="lv-LV" dirty="0">
                <a:solidFill>
                  <a:srgbClr val="FF0000"/>
                </a:solidFill>
              </a:rPr>
              <a:t>Projekta nosaukums</a:t>
            </a:r>
            <a:r>
              <a:rPr lang="lv-LV" dirty="0"/>
              <a:t>» </a:t>
            </a:r>
            <a:r>
              <a:rPr lang="lv-LV" dirty="0">
                <a:solidFill>
                  <a:srgbClr val="FF0000"/>
                </a:solidFill>
              </a:rPr>
              <a:t>&lt;#&gt; </a:t>
            </a:r>
            <a:r>
              <a:rPr lang="lv-LV" dirty="0"/>
              <a:t>Galarezultāta atskaite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 fontScale="77500" lnSpcReduction="20000"/>
          </a:bodyPr>
          <a:lstStyle/>
          <a:p>
            <a:r>
              <a:rPr lang="lv-LV" dirty="0">
                <a:solidFill>
                  <a:srgbClr val="FF0000"/>
                </a:solidFill>
              </a:rPr>
              <a:t>&lt;Uzņēmuma nosaukums&gt;</a:t>
            </a:r>
          </a:p>
          <a:p>
            <a:r>
              <a:rPr lang="lv-LV" dirty="0">
                <a:solidFill>
                  <a:srgbClr val="FF0000"/>
                </a:solidFill>
              </a:rPr>
              <a:t>&lt;Prezentētāja vārds, uzvārds&gt;</a:t>
            </a:r>
          </a:p>
          <a:p>
            <a:r>
              <a:rPr lang="lv-LV" dirty="0">
                <a:solidFill>
                  <a:srgbClr val="FF0000"/>
                </a:solidFill>
              </a:rPr>
              <a:t>&lt;</a:t>
            </a:r>
            <a:r>
              <a:rPr lang="lv-LV">
                <a:solidFill>
                  <a:srgbClr val="FF0000"/>
                </a:solidFill>
              </a:rPr>
              <a:t>Datums&gt;</a:t>
            </a:r>
            <a:endParaRPr lang="lv-LV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Ener</a:t>
            </a:r>
            <a:r>
              <a:rPr lang="lv-LV" dirty="0"/>
              <a:t>ģ</a:t>
            </a:r>
            <a:r>
              <a:rPr lang="en-GB" dirty="0" err="1"/>
              <a:t>ētikas</a:t>
            </a:r>
            <a:r>
              <a:rPr lang="en-GB" dirty="0"/>
              <a:t> un </a:t>
            </a:r>
            <a:r>
              <a:rPr lang="en-GB" dirty="0" err="1"/>
              <a:t>transporta</a:t>
            </a:r>
            <a:r>
              <a:rPr lang="en-GB" dirty="0"/>
              <a:t> </a:t>
            </a:r>
            <a:r>
              <a:rPr lang="en-GB" dirty="0" err="1"/>
              <a:t>kompetences</a:t>
            </a:r>
            <a:r>
              <a:rPr lang="en-GB" dirty="0"/>
              <a:t> </a:t>
            </a:r>
            <a:r>
              <a:rPr lang="en-GB" dirty="0" err="1"/>
              <a:t>centrs</a:t>
            </a:r>
            <a:r>
              <a:rPr lang="lv-LV" dirty="0"/>
              <a:t>,</a:t>
            </a:r>
            <a:endParaRPr lang="en-GB" dirty="0"/>
          </a:p>
          <a:p>
            <a:r>
              <a:rPr lang="lv-LV" dirty="0"/>
              <a:t>5.1.1.2.i.0/1/22/A/CFLA/001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64D-8C62-4E63-95DF-97C43DC88E4B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37939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rgbClr val="FF0000"/>
                </a:solidFill>
              </a:rPr>
              <a:t>&lt;#&gt;</a:t>
            </a:r>
            <a:r>
              <a:rPr lang="lv-LV" dirty="0"/>
              <a:t>. Galarezultāts: </a:t>
            </a:r>
            <a:r>
              <a:rPr lang="lv-LV" dirty="0">
                <a:solidFill>
                  <a:srgbClr val="FF0000"/>
                </a:solidFill>
              </a:rPr>
              <a:t>rezultāta nosaukums</a:t>
            </a:r>
            <a:r>
              <a:rPr lang="lv-LV" dirty="0"/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R</a:t>
            </a:r>
            <a:r>
              <a:rPr lang="lv-LV" dirty="0" err="1">
                <a:solidFill>
                  <a:srgbClr val="FF0000"/>
                </a:solidFill>
              </a:rPr>
              <a:t>ezultāta</a:t>
            </a:r>
            <a:r>
              <a:rPr lang="lv-LV" dirty="0">
                <a:solidFill>
                  <a:srgbClr val="FF0000"/>
                </a:solidFill>
              </a:rPr>
              <a:t> īss apraksts:</a:t>
            </a:r>
          </a:p>
          <a:p>
            <a:pPr lvl="1"/>
            <a:r>
              <a:rPr lang="lv-LV" dirty="0">
                <a:solidFill>
                  <a:srgbClr val="FF0000"/>
                </a:solidFill>
              </a:rPr>
              <a:t>&lt;Īss sasniegto rezultātu apraksts, norādot 3 galvenās veiktās aktivitātes un to mērvienības&gt;</a:t>
            </a:r>
          </a:p>
          <a:p>
            <a:r>
              <a:rPr lang="lv-LV" dirty="0"/>
              <a:t>Investīcijas:</a:t>
            </a:r>
          </a:p>
          <a:p>
            <a:pPr lvl="1"/>
            <a:r>
              <a:rPr lang="lv-LV" dirty="0"/>
              <a:t>Galarezultātu sasniegšanai ieguldīts (orientējoši uz atskaites datumu)</a:t>
            </a:r>
            <a:r>
              <a:rPr lang="lv-LV" dirty="0">
                <a:solidFill>
                  <a:srgbClr val="FF0000"/>
                </a:solidFill>
              </a:rPr>
              <a:t> </a:t>
            </a:r>
            <a:r>
              <a:rPr lang="lv-LV" dirty="0"/>
              <a:t>-</a:t>
            </a:r>
            <a:r>
              <a:rPr lang="lv-LV" dirty="0">
                <a:solidFill>
                  <a:srgbClr val="FF0000"/>
                </a:solidFill>
              </a:rPr>
              <a:t> &lt;x&gt; </a:t>
            </a:r>
            <a:r>
              <a:rPr lang="lv-LV" dirty="0"/>
              <a:t>EUR</a:t>
            </a:r>
          </a:p>
          <a:p>
            <a:pPr lvl="1"/>
            <a:r>
              <a:rPr lang="lv-LV" dirty="0"/>
              <a:t>Atšķirība no plānotā </a:t>
            </a:r>
            <a:r>
              <a:rPr lang="lv-LV" dirty="0">
                <a:solidFill>
                  <a:srgbClr val="FF0000"/>
                </a:solidFill>
              </a:rPr>
              <a:t>&lt;x&gt;</a:t>
            </a:r>
            <a:r>
              <a:rPr lang="lv-LV" dirty="0"/>
              <a:t> EUR</a:t>
            </a:r>
          </a:p>
          <a:p>
            <a:endParaRPr lang="lv-LV" dirty="0">
              <a:solidFill>
                <a:srgbClr val="FF0000"/>
              </a:solidFill>
            </a:endParaRPr>
          </a:p>
          <a:p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64D-8C62-4E63-95DF-97C43DC88E4B}" type="slidenum">
              <a:rPr lang="lv-LV" smtClean="0"/>
              <a:t>2</a:t>
            </a:fld>
            <a:endParaRPr lang="lv-LV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00B579BB-2ED7-6780-074B-38E809BC8474}"/>
              </a:ext>
            </a:extLst>
          </p:cNvPr>
          <p:cNvSpPr txBox="1">
            <a:spLocks/>
          </p:cNvSpPr>
          <p:nvPr/>
        </p:nvSpPr>
        <p:spPr>
          <a:xfrm>
            <a:off x="4123623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v-LV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Ener</a:t>
            </a:r>
            <a:r>
              <a:rPr lang="lv-LV" dirty="0"/>
              <a:t>ģ</a:t>
            </a:r>
            <a:r>
              <a:rPr lang="en-GB" dirty="0" err="1"/>
              <a:t>ētikas</a:t>
            </a:r>
            <a:r>
              <a:rPr lang="en-GB" dirty="0"/>
              <a:t> un </a:t>
            </a:r>
            <a:r>
              <a:rPr lang="en-GB" dirty="0" err="1"/>
              <a:t>transporta</a:t>
            </a:r>
            <a:r>
              <a:rPr lang="en-GB" dirty="0"/>
              <a:t> </a:t>
            </a:r>
            <a:r>
              <a:rPr lang="en-GB" dirty="0" err="1"/>
              <a:t>kompetences</a:t>
            </a:r>
            <a:r>
              <a:rPr lang="en-GB" dirty="0"/>
              <a:t> </a:t>
            </a:r>
            <a:r>
              <a:rPr lang="en-GB" dirty="0" err="1"/>
              <a:t>centrs</a:t>
            </a:r>
            <a:r>
              <a:rPr lang="lv-LV" dirty="0"/>
              <a:t>,</a:t>
            </a:r>
            <a:endParaRPr lang="en-GB" dirty="0"/>
          </a:p>
          <a:p>
            <a:r>
              <a:rPr lang="lv-LV" dirty="0"/>
              <a:t>5.1.1.2.i.0/1/22/A/CFLA/001</a:t>
            </a:r>
          </a:p>
        </p:txBody>
      </p:sp>
    </p:spTree>
    <p:extLst>
      <p:ext uri="{BB962C8B-B14F-4D97-AF65-F5344CB8AC3E}">
        <p14:creationId xmlns:p14="http://schemas.microsoft.com/office/powerpoint/2010/main" val="1296557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rgbClr val="FF0000"/>
                </a:solidFill>
              </a:rPr>
              <a:t>&lt;#&gt;</a:t>
            </a:r>
            <a:r>
              <a:rPr lang="lv-LV" dirty="0"/>
              <a:t>. Galarezultāts: </a:t>
            </a:r>
            <a:r>
              <a:rPr lang="lv-LV" dirty="0">
                <a:solidFill>
                  <a:srgbClr val="FF0000"/>
                </a:solidFill>
              </a:rPr>
              <a:t>rezultāta nosaukums</a:t>
            </a:r>
            <a:r>
              <a:rPr lang="lv-LV" dirty="0"/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>
                <a:solidFill>
                  <a:srgbClr val="FF0000"/>
                </a:solidFill>
              </a:rPr>
              <a:t>Starpposma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lv-LV" dirty="0">
                <a:solidFill>
                  <a:srgbClr val="FF0000"/>
                </a:solidFill>
              </a:rPr>
              <a:t>īss apraksts:</a:t>
            </a:r>
          </a:p>
          <a:p>
            <a:pPr lvl="1"/>
            <a:r>
              <a:rPr lang="lv-LV" dirty="0">
                <a:solidFill>
                  <a:srgbClr val="FF0000"/>
                </a:solidFill>
              </a:rPr>
              <a:t>Īss sasniegto rezultātu apraksts, norādot 3 galvenās veiktās aktivitātes un to mērvienības</a:t>
            </a:r>
            <a:r>
              <a:rPr lang="en-GB" dirty="0">
                <a:solidFill>
                  <a:srgbClr val="FF0000"/>
                </a:solidFill>
              </a:rPr>
              <a:t>, kas </a:t>
            </a:r>
            <a:r>
              <a:rPr lang="en-GB" dirty="0" err="1">
                <a:solidFill>
                  <a:srgbClr val="FF0000"/>
                </a:solidFill>
              </a:rPr>
              <a:t>veiktas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pēdējā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projekta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posmā</a:t>
            </a:r>
            <a:r>
              <a:rPr lang="en-GB" dirty="0">
                <a:solidFill>
                  <a:srgbClr val="FF0000"/>
                </a:solidFill>
              </a:rPr>
              <a:t> (</a:t>
            </a:r>
            <a:r>
              <a:rPr lang="en-GB" dirty="0" err="1">
                <a:solidFill>
                  <a:srgbClr val="FF0000"/>
                </a:solidFill>
              </a:rPr>
              <a:t>kopš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iepriekšējās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atskaites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padomē</a:t>
            </a:r>
            <a:r>
              <a:rPr lang="en-GB" dirty="0">
                <a:solidFill>
                  <a:srgbClr val="FF0000"/>
                </a:solidFill>
              </a:rPr>
              <a:t>)</a:t>
            </a:r>
            <a:endParaRPr lang="lv-LV" dirty="0">
              <a:solidFill>
                <a:srgbClr val="FF0000"/>
              </a:solidFill>
            </a:endParaRPr>
          </a:p>
          <a:p>
            <a:endParaRPr lang="lv-LV" dirty="0">
              <a:solidFill>
                <a:srgbClr val="FF0000"/>
              </a:solidFill>
            </a:endParaRPr>
          </a:p>
          <a:p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64D-8C62-4E63-95DF-97C43DC88E4B}" type="slidenum">
              <a:rPr lang="lv-LV" smtClean="0"/>
              <a:t>3</a:t>
            </a:fld>
            <a:endParaRPr lang="lv-LV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DA7B7BD8-9FEA-26EA-0F10-CED377D103FC}"/>
              </a:ext>
            </a:extLst>
          </p:cNvPr>
          <p:cNvSpPr txBox="1">
            <a:spLocks/>
          </p:cNvSpPr>
          <p:nvPr/>
        </p:nvSpPr>
        <p:spPr>
          <a:xfrm>
            <a:off x="4038600" y="631031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v-LV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Ener</a:t>
            </a:r>
            <a:r>
              <a:rPr lang="lv-LV" dirty="0"/>
              <a:t>ģ</a:t>
            </a:r>
            <a:r>
              <a:rPr lang="en-GB" dirty="0" err="1"/>
              <a:t>ētikas</a:t>
            </a:r>
            <a:r>
              <a:rPr lang="en-GB" dirty="0"/>
              <a:t> un </a:t>
            </a:r>
            <a:r>
              <a:rPr lang="en-GB" dirty="0" err="1"/>
              <a:t>transporta</a:t>
            </a:r>
            <a:r>
              <a:rPr lang="en-GB" dirty="0"/>
              <a:t> </a:t>
            </a:r>
            <a:r>
              <a:rPr lang="en-GB" dirty="0" err="1"/>
              <a:t>kompetences</a:t>
            </a:r>
            <a:r>
              <a:rPr lang="en-GB" dirty="0"/>
              <a:t> </a:t>
            </a:r>
            <a:r>
              <a:rPr lang="en-GB" dirty="0" err="1"/>
              <a:t>centrs</a:t>
            </a:r>
            <a:r>
              <a:rPr lang="lv-LV" dirty="0"/>
              <a:t>,</a:t>
            </a:r>
            <a:endParaRPr lang="en-GB" dirty="0"/>
          </a:p>
          <a:p>
            <a:r>
              <a:rPr lang="lv-LV" dirty="0"/>
              <a:t>5.1.1.2.i.0/1/22/A/CFLA/001</a:t>
            </a:r>
          </a:p>
        </p:txBody>
      </p:sp>
    </p:spTree>
    <p:extLst>
      <p:ext uri="{BB962C8B-B14F-4D97-AF65-F5344CB8AC3E}">
        <p14:creationId xmlns:p14="http://schemas.microsoft.com/office/powerpoint/2010/main" val="3002633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rgbClr val="FF0000"/>
                </a:solidFill>
              </a:rPr>
              <a:t>&lt;#&gt;</a:t>
            </a:r>
            <a:r>
              <a:rPr lang="lv-LV" dirty="0"/>
              <a:t>. Galarezultāts: </a:t>
            </a:r>
            <a:r>
              <a:rPr lang="lv-LV" dirty="0">
                <a:solidFill>
                  <a:srgbClr val="FF0000"/>
                </a:solidFill>
              </a:rPr>
              <a:t>&lt;rezultāta nosaukums&gt;</a:t>
            </a:r>
            <a:r>
              <a:rPr lang="lv-LV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>
                <a:solidFill>
                  <a:srgbClr val="FF0000"/>
                </a:solidFill>
              </a:rPr>
              <a:t>Papildus informācija par sasniegto rezultātu t.sk.:</a:t>
            </a:r>
          </a:p>
          <a:p>
            <a:pPr lvl="1"/>
            <a:r>
              <a:rPr lang="lv-LV" dirty="0">
                <a:solidFill>
                  <a:srgbClr val="FF0000"/>
                </a:solidFill>
              </a:rPr>
              <a:t>Izvērtējums par rezultāta atbilstību plānotajam;</a:t>
            </a:r>
          </a:p>
          <a:p>
            <a:pPr lvl="1"/>
            <a:r>
              <a:rPr lang="en-GB" dirty="0" err="1">
                <a:solidFill>
                  <a:srgbClr val="FF0000"/>
                </a:solidFill>
              </a:rPr>
              <a:t>Rezultāta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lv-LV" dirty="0">
                <a:solidFill>
                  <a:srgbClr val="FF0000"/>
                </a:solidFill>
              </a:rPr>
              <a:t>nozīme pētījuma un īstenotāja kontekstā;</a:t>
            </a:r>
          </a:p>
          <a:p>
            <a:pPr lvl="1"/>
            <a:r>
              <a:rPr lang="en-GB" dirty="0" err="1">
                <a:solidFill>
                  <a:srgbClr val="FF0000"/>
                </a:solidFill>
              </a:rPr>
              <a:t>Rezultāta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lv-LV" dirty="0">
                <a:solidFill>
                  <a:srgbClr val="FF0000"/>
                </a:solidFill>
              </a:rPr>
              <a:t>ietekme uz turpmāko darbu projektā;</a:t>
            </a:r>
          </a:p>
          <a:p>
            <a:pPr lvl="1"/>
            <a:r>
              <a:rPr lang="lv-LV" dirty="0">
                <a:solidFill>
                  <a:srgbClr val="FF0000"/>
                </a:solidFill>
              </a:rPr>
              <a:t>Cita informācija, kas uzskatāma par noderīgu rezultāta aizstāvēšanai (piem. grafiki, attēli, video u.c. pielikumi);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64D-8C62-4E63-95DF-97C43DC88E4B}" type="slidenum">
              <a:rPr lang="lv-LV" smtClean="0"/>
              <a:t>4</a:t>
            </a:fld>
            <a:endParaRPr lang="lv-LV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02A82B43-8A48-1D86-AFA4-96960342901E}"/>
              </a:ext>
            </a:extLst>
          </p:cNvPr>
          <p:cNvSpPr txBox="1">
            <a:spLocks/>
          </p:cNvSpPr>
          <p:nvPr/>
        </p:nvSpPr>
        <p:spPr>
          <a:xfrm>
            <a:off x="4038600" y="617378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v-LV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Ener</a:t>
            </a:r>
            <a:r>
              <a:rPr lang="lv-LV" dirty="0"/>
              <a:t>ģ</a:t>
            </a:r>
            <a:r>
              <a:rPr lang="en-GB" dirty="0" err="1"/>
              <a:t>ētikas</a:t>
            </a:r>
            <a:r>
              <a:rPr lang="en-GB" dirty="0"/>
              <a:t> un </a:t>
            </a:r>
            <a:r>
              <a:rPr lang="en-GB" dirty="0" err="1"/>
              <a:t>transporta</a:t>
            </a:r>
            <a:r>
              <a:rPr lang="en-GB" dirty="0"/>
              <a:t> </a:t>
            </a:r>
            <a:r>
              <a:rPr lang="en-GB" dirty="0" err="1"/>
              <a:t>kompetences</a:t>
            </a:r>
            <a:r>
              <a:rPr lang="en-GB" dirty="0"/>
              <a:t> </a:t>
            </a:r>
            <a:r>
              <a:rPr lang="en-GB" dirty="0" err="1"/>
              <a:t>centrs</a:t>
            </a:r>
            <a:r>
              <a:rPr lang="lv-LV" dirty="0"/>
              <a:t>,</a:t>
            </a:r>
            <a:endParaRPr lang="en-GB" dirty="0"/>
          </a:p>
          <a:p>
            <a:r>
              <a:rPr lang="lv-LV" dirty="0"/>
              <a:t>5.1.1.2.i.0/1/22/A/CFLA/001</a:t>
            </a:r>
          </a:p>
        </p:txBody>
      </p:sp>
    </p:spTree>
    <p:extLst>
      <p:ext uri="{BB962C8B-B14F-4D97-AF65-F5344CB8AC3E}">
        <p14:creationId xmlns:p14="http://schemas.microsoft.com/office/powerpoint/2010/main" val="4149389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err="1"/>
              <a:t>Projekta</a:t>
            </a:r>
            <a:r>
              <a:rPr lang="en-GB" dirty="0"/>
              <a:t> </a:t>
            </a:r>
            <a:r>
              <a:rPr lang="en-GB" dirty="0" err="1"/>
              <a:t>rezultāta</a:t>
            </a:r>
            <a:r>
              <a:rPr lang="en-GB" dirty="0"/>
              <a:t> </a:t>
            </a:r>
            <a:r>
              <a:rPr lang="en-GB" dirty="0" err="1"/>
              <a:t>komercializācija</a:t>
            </a:r>
            <a:endParaRPr lang="lv-LV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Informācija</a:t>
            </a:r>
            <a:r>
              <a:rPr lang="en-GB" dirty="0">
                <a:solidFill>
                  <a:srgbClr val="FF0000"/>
                </a:solidFill>
              </a:rPr>
              <a:t> par </a:t>
            </a:r>
            <a:r>
              <a:rPr lang="en-GB" dirty="0" err="1">
                <a:solidFill>
                  <a:srgbClr val="FF0000"/>
                </a:solidFill>
              </a:rPr>
              <a:t>izstrādāto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produktu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komercializācijas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plānu</a:t>
            </a:r>
            <a:endParaRPr lang="lv-LV" dirty="0">
              <a:solidFill>
                <a:srgbClr val="FF0000"/>
              </a:solidFill>
            </a:endParaRPr>
          </a:p>
          <a:p>
            <a:r>
              <a:rPr lang="lv-LV" dirty="0">
                <a:solidFill>
                  <a:srgbClr val="FF0000"/>
                </a:solidFill>
              </a:rPr>
              <a:t>Apgrozījuma no jaunizstrādātajiem produktiem prognoze</a:t>
            </a:r>
            <a:r>
              <a:rPr lang="en-GB" dirty="0">
                <a:solidFill>
                  <a:srgbClr val="FF0000"/>
                </a:solidFill>
              </a:rPr>
              <a:t> pa </a:t>
            </a:r>
            <a:r>
              <a:rPr lang="en-GB" dirty="0" err="1">
                <a:solidFill>
                  <a:srgbClr val="FF0000"/>
                </a:solidFill>
              </a:rPr>
              <a:t>gadiem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64D-8C62-4E63-95DF-97C43DC88E4B}" type="slidenum">
              <a:rPr lang="lv-LV" smtClean="0"/>
              <a:t>5</a:t>
            </a:fld>
            <a:endParaRPr lang="lv-LV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3929250E-97F1-166E-6438-52BB763B7D2C}"/>
              </a:ext>
            </a:extLst>
          </p:cNvPr>
          <p:cNvSpPr txBox="1">
            <a:spLocks/>
          </p:cNvSpPr>
          <p:nvPr/>
        </p:nvSpPr>
        <p:spPr>
          <a:xfrm>
            <a:off x="4038600" y="617696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v-LV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Ener</a:t>
            </a:r>
            <a:r>
              <a:rPr lang="lv-LV" dirty="0"/>
              <a:t>ģ</a:t>
            </a:r>
            <a:r>
              <a:rPr lang="en-GB" dirty="0" err="1"/>
              <a:t>ētikas</a:t>
            </a:r>
            <a:r>
              <a:rPr lang="en-GB" dirty="0"/>
              <a:t> un </a:t>
            </a:r>
            <a:r>
              <a:rPr lang="en-GB" dirty="0" err="1"/>
              <a:t>transporta</a:t>
            </a:r>
            <a:r>
              <a:rPr lang="en-GB" dirty="0"/>
              <a:t> </a:t>
            </a:r>
            <a:r>
              <a:rPr lang="en-GB" dirty="0" err="1"/>
              <a:t>kompetences</a:t>
            </a:r>
            <a:r>
              <a:rPr lang="en-GB" dirty="0"/>
              <a:t> </a:t>
            </a:r>
            <a:r>
              <a:rPr lang="en-GB" dirty="0" err="1"/>
              <a:t>centrs</a:t>
            </a:r>
            <a:r>
              <a:rPr lang="lv-LV" dirty="0"/>
              <a:t>,</a:t>
            </a:r>
            <a:endParaRPr lang="en-GB" dirty="0"/>
          </a:p>
          <a:p>
            <a:r>
              <a:rPr lang="lv-LV" dirty="0"/>
              <a:t>5.1.1.2.i.0/1/22/A/CFLA/001</a:t>
            </a:r>
          </a:p>
        </p:txBody>
      </p:sp>
    </p:spTree>
    <p:extLst>
      <p:ext uri="{BB962C8B-B14F-4D97-AF65-F5344CB8AC3E}">
        <p14:creationId xmlns:p14="http://schemas.microsoft.com/office/powerpoint/2010/main" val="2072225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EE7027-BA65-571E-7FF7-1A85CE9A1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Ener</a:t>
            </a:r>
            <a:r>
              <a:rPr lang="lv-LV" dirty="0"/>
              <a:t>ģ</a:t>
            </a:r>
            <a:r>
              <a:rPr lang="en-GB" dirty="0" err="1"/>
              <a:t>ētikas</a:t>
            </a:r>
            <a:r>
              <a:rPr lang="en-GB" dirty="0"/>
              <a:t> un </a:t>
            </a:r>
            <a:r>
              <a:rPr lang="en-GB" dirty="0" err="1"/>
              <a:t>transporta</a:t>
            </a:r>
            <a:r>
              <a:rPr lang="en-GB" dirty="0"/>
              <a:t> </a:t>
            </a:r>
            <a:r>
              <a:rPr lang="en-GB" dirty="0" err="1"/>
              <a:t>kompetences</a:t>
            </a:r>
            <a:r>
              <a:rPr lang="en-GB" dirty="0"/>
              <a:t> </a:t>
            </a:r>
            <a:r>
              <a:rPr lang="en-GB" dirty="0" err="1"/>
              <a:t>centrs</a:t>
            </a:r>
            <a:r>
              <a:rPr lang="lv-LV" dirty="0"/>
              <a:t>,</a:t>
            </a:r>
            <a:endParaRPr lang="en-GB" dirty="0"/>
          </a:p>
          <a:p>
            <a:r>
              <a:rPr lang="lv-LV" dirty="0"/>
              <a:t> 5.1.1.2.i.0/1/22/A/CFLA/001</a:t>
            </a:r>
          </a:p>
          <a:p>
            <a:endParaRPr lang="lv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FA9597-2A33-AA89-DA71-A7795BB70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64D-8C62-4E63-95DF-97C43DC88E4B}" type="slidenum">
              <a:rPr lang="lv-LV" smtClean="0"/>
              <a:t>6</a:t>
            </a:fld>
            <a:endParaRPr lang="lv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6D8AC4-0D18-E9B4-5A41-5CBFE3FB008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5387" y="355391"/>
            <a:ext cx="8761413" cy="708025"/>
          </a:xfrm>
        </p:spPr>
        <p:txBody>
          <a:bodyPr/>
          <a:lstStyle/>
          <a:p>
            <a:r>
              <a:rPr lang="lv-LV" dirty="0">
                <a:solidFill>
                  <a:schemeClr val="tx1"/>
                </a:solidFill>
              </a:rPr>
              <a:t>Ārpakalpojuma sniedzēji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C309D3B5-E52E-36E8-EB11-99C6B52080BD}"/>
              </a:ext>
            </a:extLst>
          </p:cNvPr>
          <p:cNvGraphicFramePr>
            <a:graphicFrameLocks/>
          </p:cNvGraphicFramePr>
          <p:nvPr/>
        </p:nvGraphicFramePr>
        <p:xfrm>
          <a:off x="592167" y="1227714"/>
          <a:ext cx="9760373" cy="440257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48318">
                  <a:extLst>
                    <a:ext uri="{9D8B030D-6E8A-4147-A177-3AD203B41FA5}">
                      <a16:colId xmlns:a16="http://schemas.microsoft.com/office/drawing/2014/main" val="25416314"/>
                    </a:ext>
                  </a:extLst>
                </a:gridCol>
                <a:gridCol w="2626077">
                  <a:extLst>
                    <a:ext uri="{9D8B030D-6E8A-4147-A177-3AD203B41FA5}">
                      <a16:colId xmlns:a16="http://schemas.microsoft.com/office/drawing/2014/main" val="1723955921"/>
                    </a:ext>
                  </a:extLst>
                </a:gridCol>
                <a:gridCol w="2324496">
                  <a:extLst>
                    <a:ext uri="{9D8B030D-6E8A-4147-A177-3AD203B41FA5}">
                      <a16:colId xmlns:a16="http://schemas.microsoft.com/office/drawing/2014/main" val="3284258684"/>
                    </a:ext>
                  </a:extLst>
                </a:gridCol>
                <a:gridCol w="2661482">
                  <a:extLst>
                    <a:ext uri="{9D8B030D-6E8A-4147-A177-3AD203B41FA5}">
                      <a16:colId xmlns:a16="http://schemas.microsoft.com/office/drawing/2014/main" val="2743297853"/>
                    </a:ext>
                  </a:extLst>
                </a:gridCol>
              </a:tblGrid>
              <a:tr h="636190">
                <a:tc>
                  <a:txBody>
                    <a:bodyPr/>
                    <a:lstStyle/>
                    <a:p>
                      <a:r>
                        <a:rPr lang="lv-LV" sz="1100" b="1" cap="all" spc="60" dirty="0">
                          <a:solidFill>
                            <a:schemeClr val="tx1"/>
                          </a:solidFill>
                        </a:rPr>
                        <a:t>Uzņēmuma nosaukums</a:t>
                      </a:r>
                    </a:p>
                  </a:txBody>
                  <a:tcPr marL="86386" marR="86386" marT="86386" marB="86386" anchor="b"/>
                </a:tc>
                <a:tc>
                  <a:txBody>
                    <a:bodyPr/>
                    <a:lstStyle/>
                    <a:p>
                      <a:r>
                        <a:rPr lang="lv-LV" sz="1100" b="1" cap="all" spc="60" dirty="0">
                          <a:solidFill>
                            <a:schemeClr val="tx1"/>
                          </a:solidFill>
                        </a:rPr>
                        <a:t>Reģistrācijas Nr.</a:t>
                      </a:r>
                    </a:p>
                  </a:txBody>
                  <a:tcPr marL="86386" marR="86386" marT="86386" marB="86386" anchor="b"/>
                </a:tc>
                <a:tc>
                  <a:txBody>
                    <a:bodyPr/>
                    <a:lstStyle/>
                    <a:p>
                      <a:r>
                        <a:rPr lang="lv-LV" sz="1100" b="1" cap="all" spc="60" dirty="0">
                          <a:solidFill>
                            <a:schemeClr val="tx1"/>
                          </a:solidFill>
                        </a:rPr>
                        <a:t>Pakalpojuma veids</a:t>
                      </a:r>
                    </a:p>
                  </a:txBody>
                  <a:tcPr marL="86386" marR="86386" marT="86386" marB="86386" anchor="b"/>
                </a:tc>
                <a:tc>
                  <a:txBody>
                    <a:bodyPr/>
                    <a:lstStyle/>
                    <a:p>
                      <a:r>
                        <a:rPr lang="lv-LV" sz="1100" b="1" cap="all" spc="60" dirty="0">
                          <a:solidFill>
                            <a:schemeClr val="tx1"/>
                          </a:solidFill>
                        </a:rPr>
                        <a:t>Noslēgts līgums Jā/Nē</a:t>
                      </a:r>
                    </a:p>
                  </a:txBody>
                  <a:tcPr marL="86386" marR="86386" marT="86386" marB="86386" anchor="b"/>
                </a:tc>
                <a:extLst>
                  <a:ext uri="{0D108BD9-81ED-4DB2-BD59-A6C34878D82A}">
                    <a16:rowId xmlns:a16="http://schemas.microsoft.com/office/drawing/2014/main" val="1735392811"/>
                  </a:ext>
                </a:extLst>
              </a:tr>
              <a:tr h="486886">
                <a:tc>
                  <a:txBody>
                    <a:bodyPr/>
                    <a:lstStyle/>
                    <a:p>
                      <a:endParaRPr lang="lv-LV" sz="11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754004937"/>
                  </a:ext>
                </a:extLst>
              </a:tr>
              <a:tr h="486886">
                <a:tc>
                  <a:txBody>
                    <a:bodyPr/>
                    <a:lstStyle/>
                    <a:p>
                      <a:endParaRPr lang="lv-LV" sz="15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3449488497"/>
                  </a:ext>
                </a:extLst>
              </a:tr>
              <a:tr h="486886"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3807866378"/>
                  </a:ext>
                </a:extLst>
              </a:tr>
              <a:tr h="486886"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2773694441"/>
                  </a:ext>
                </a:extLst>
              </a:tr>
              <a:tr h="486886"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700832103"/>
                  </a:ext>
                </a:extLst>
              </a:tr>
              <a:tr h="486886"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1207722338"/>
                  </a:ext>
                </a:extLst>
              </a:tr>
              <a:tr h="486886"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348418432"/>
                  </a:ext>
                </a:extLst>
              </a:tr>
              <a:tr h="271675"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97937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108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B0077-3676-4D56-B7F5-E9D3695AE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Pastāvošais interešu konflikts ar PAP</a:t>
            </a:r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C0F19DD8-514D-8FAD-96D8-119A1BE11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60601"/>
            <a:ext cx="7738253" cy="665767"/>
          </a:xfrm>
        </p:spPr>
        <p:txBody>
          <a:bodyPr/>
          <a:lstStyle/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r>
              <a:rPr lang="lv-LV" dirty="0"/>
              <a:t>SIA ETKC</a:t>
            </a:r>
            <a:r>
              <a:rPr lang="en-US" dirty="0"/>
              <a:t> </a:t>
            </a:r>
            <a:r>
              <a:rPr lang="lv-LV" dirty="0"/>
              <a:t>Projekta līguma nr.:  5.1.1.2.i.0/1/22/A/CFLA/001</a:t>
            </a:r>
          </a:p>
          <a:p>
            <a:endParaRPr lang="lv-LV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721F8BE8-E8D0-2FC8-25BC-68145EFCA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163" y="27574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ABCE91BC-9388-FE4F-6119-25BA75943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989224"/>
              </p:ext>
            </p:extLst>
          </p:nvPr>
        </p:nvGraphicFramePr>
        <p:xfrm>
          <a:off x="889029" y="2385058"/>
          <a:ext cx="9514811" cy="2845229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8336139">
                  <a:extLst>
                    <a:ext uri="{9D8B030D-6E8A-4147-A177-3AD203B41FA5}">
                      <a16:colId xmlns:a16="http://schemas.microsoft.com/office/drawing/2014/main" val="900800916"/>
                    </a:ext>
                  </a:extLst>
                </a:gridCol>
                <a:gridCol w="1178672">
                  <a:extLst>
                    <a:ext uri="{9D8B030D-6E8A-4147-A177-3AD203B41FA5}">
                      <a16:colId xmlns:a16="http://schemas.microsoft.com/office/drawing/2014/main" val="3092122635"/>
                    </a:ext>
                  </a:extLst>
                </a:gridCol>
              </a:tblGrid>
              <a:tr h="354664"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Pētniecības projektu vērtēšanas komisija</a:t>
                      </a:r>
                      <a:endParaRPr lang="lv-LV" sz="2400" b="1" i="0" u="none" strike="noStrike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Jā/Nē </a:t>
                      </a:r>
                      <a:endParaRPr lang="lv-LV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049432"/>
                  </a:ext>
                </a:extLst>
              </a:tr>
              <a:tr h="364068">
                <a:tc>
                  <a:txBody>
                    <a:bodyPr/>
                    <a:lstStyle/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lv-LV" sz="1200" b="0">
                          <a:effectLst/>
                          <a:latin typeface="Times New Roman" panose="02020603050405020304" pitchFamily="18" charset="0"/>
                        </a:rPr>
                        <a:t>Evelīna Budiloviča - Transporta un sakaru institūts, Assoc. profesore, Dr.sc.ing. Pētniecības administrācijas departamenta vadītāja;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67355021"/>
                  </a:ext>
                </a:extLst>
              </a:tr>
              <a:tr h="216747">
                <a:tc>
                  <a:txBody>
                    <a:bodyPr/>
                    <a:lstStyle/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lv-LV" sz="1200" b="0" dirty="0">
                          <a:effectLst/>
                          <a:latin typeface="Times New Roman" panose="02020603050405020304" pitchFamily="18" charset="0"/>
                        </a:rPr>
                        <a:t>Edgars </a:t>
                      </a:r>
                      <a:r>
                        <a:rPr lang="lv-LV" sz="1200" b="0" dirty="0" err="1">
                          <a:effectLst/>
                          <a:latin typeface="Times New Roman" panose="02020603050405020304" pitchFamily="18" charset="0"/>
                        </a:rPr>
                        <a:t>Bušinskis</a:t>
                      </a:r>
                      <a:r>
                        <a:rPr lang="lv-LV" sz="1200" b="0" dirty="0">
                          <a:effectLst/>
                          <a:latin typeface="Times New Roman" panose="02020603050405020304" pitchFamily="18" charset="0"/>
                        </a:rPr>
                        <a:t>- SIA RIAGRO valdes loceklis;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64696761"/>
                  </a:ext>
                </a:extLst>
              </a:tr>
              <a:tr h="330530">
                <a:tc>
                  <a:txBody>
                    <a:bodyPr/>
                    <a:lstStyle/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lv-LV" sz="1200" b="0">
                          <a:effectLst/>
                          <a:latin typeface="Times New Roman" panose="02020603050405020304" pitchFamily="18" charset="0"/>
                        </a:rPr>
                        <a:t>Felikss Bikaunieks – Ekonomikas ministrijas pārstāvis - Uzņēmējdarbības konkurētspējas departamenta Vecākais eksperts;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17021190"/>
                  </a:ext>
                </a:extLst>
              </a:tr>
              <a:tr h="555933">
                <a:tc>
                  <a:txBody>
                    <a:bodyPr/>
                    <a:lstStyle/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lv-LV" sz="1200" b="0" dirty="0">
                          <a:effectLst/>
                          <a:latin typeface="Times New Roman" panose="02020603050405020304" pitchFamily="18" charset="0"/>
                        </a:rPr>
                        <a:t>Mikus Vilsons - SIA "</a:t>
                      </a:r>
                      <a:r>
                        <a:rPr lang="lv-LV" sz="1200" b="0" dirty="0" err="1">
                          <a:effectLst/>
                          <a:latin typeface="Times New Roman" panose="02020603050405020304" pitchFamily="18" charset="0"/>
                        </a:rPr>
                        <a:t>TechVentures</a:t>
                      </a:r>
                      <a:r>
                        <a:rPr lang="lv-LV" sz="1200" b="0" dirty="0">
                          <a:effectLst/>
                          <a:latin typeface="Times New Roman" panose="02020603050405020304" pitchFamily="18" charset="0"/>
                        </a:rPr>
                        <a:t> Fondu Vadības Kompānija", valdes priekšsēdētāja vietnieks biedrībā “Finanšu nozares arodbiedrība”;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45676115"/>
                  </a:ext>
                </a:extLst>
              </a:tr>
              <a:tr h="390738">
                <a:tc>
                  <a:txBody>
                    <a:bodyPr/>
                    <a:lstStyle/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lv-LV" sz="1200" b="0">
                          <a:effectLst/>
                          <a:latin typeface="Times New Roman" panose="02020603050405020304" pitchFamily="18" charset="0"/>
                        </a:rPr>
                        <a:t>Raimonds Jurgelis SIA "Rhino R", SIA “BRUNTOR” valdes loceklis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17336659"/>
                  </a:ext>
                </a:extLst>
              </a:tr>
              <a:tr h="360869">
                <a:tc>
                  <a:txBody>
                    <a:bodyPr/>
                    <a:lstStyle/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lv-LV" sz="1200" b="0">
                          <a:effectLst/>
                          <a:latin typeface="Times New Roman" panose="02020603050405020304" pitchFamily="18" charset="0"/>
                        </a:rPr>
                        <a:t>Aigars Laizāns - Latvijas Biozinātņu un tehnoloģiju universitātes Inženierzinātņu un informācijas tehnoloģiju fakultāte, Inženiertehnikas un Enerģētikas institūta profesors, vadošais pētnieks. Vērtēšanas komisijas priekšsēdētājs, neatkarīgais Vērtēšanas komisijas loceklis, VAS Latvenergo.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36654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8735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s xmlns="58a5323c-72ac-4ab4-a9cd-9c3fb0b52b19">Sagatavošanā</Statuss>
    <_dlc_DocId xmlns="58a5323c-72ac-4ab4-a9cd-9c3fb0b52b19">FT4M3ZN43RRY-87-6553</_dlc_DocId>
    <_dlc_DocIdUrl xmlns="58a5323c-72ac-4ab4-a9cd-9c3fb0b52b19">
      <Url>https://fidea.sharepoint.com/projects/kc/_layouts/15/DocIdRedir.aspx?ID=FT4M3ZN43RRY-87-6553</Url>
      <Description>FT4M3ZN43RRY-87-6553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Fidea projekta pamata informācija" ma:contentTypeID="0x010100196B78652E5E7A42A458883B83E2D37400806404131F4D0241BC06F55476106DD8" ma:contentTypeVersion="18" ma:contentTypeDescription="Dokumenta bāzes tips, kas ir saistīts ar konkrētu projektu." ma:contentTypeScope="" ma:versionID="60682bd4669f840e7021c37f73dfb73a">
  <xsd:schema xmlns:xsd="http://www.w3.org/2001/XMLSchema" xmlns:xs="http://www.w3.org/2001/XMLSchema" xmlns:p="http://schemas.microsoft.com/office/2006/metadata/properties" xmlns:ns2="58a5323c-72ac-4ab4-a9cd-9c3fb0b52b19" xmlns:ns3="da4cbca9-18ab-46b3-944f-7791a3a03fdd" xmlns:ns4="3c2eb5ff-dd4c-45e1-a605-5b9e8baa8c5d" targetNamespace="http://schemas.microsoft.com/office/2006/metadata/properties" ma:root="true" ma:fieldsID="66741e716d97c7893ab693b60d5aaaa5" ns2:_="" ns3:_="" ns4:_="">
    <xsd:import namespace="58a5323c-72ac-4ab4-a9cd-9c3fb0b52b19"/>
    <xsd:import namespace="da4cbca9-18ab-46b3-944f-7791a3a03fdd"/>
    <xsd:import namespace="3c2eb5ff-dd4c-45e1-a605-5b9e8baa8c5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tatuss" minOccurs="0"/>
                <xsd:element ref="ns3:SharedWithUsers" minOccurs="0"/>
                <xsd:element ref="ns3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a5323c-72ac-4ab4-a9cd-9c3fb0b52b1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a ID vērtība" ma:description="Šim vienumam piešķirtā dokumenta ID vērtība." ma:internalName="_dlc_DocId" ma:readOnly="true">
      <xsd:simpleType>
        <xsd:restriction base="dms:Text"/>
      </xsd:simpleType>
    </xsd:element>
    <xsd:element name="_dlc_DocIdUrl" ma:index="9" nillable="true" ma:displayName="Dokumenta ID" ma:description="Pastāvīga saite uz šo dokumentu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tatuss" ma:index="11" nillable="true" ma:displayName="Statuss" ma:default="Sagatavošanā" ma:description="Sagatavošanā ir visi dokumenti ar kuriem vēl strādā FIDEA un kuri nav nodoti gala versijā.&#10;Pabeigti ir dokumenti, kuri ir gala versijā, un kuru iespējamie labojumi būs jauni dokumenti&#10;-Informācija - visi dokumenti, kuri ir ienākošie un uz kuriem neattiecas apstrādes statuss, piemēram ārēji pētījumi, likumi, no klienta saņemtā informācija" ma:format="Dropdown" ma:internalName="Statuss">
      <xsd:simpleType>
        <xsd:union memberTypes="dms:Text">
          <xsd:simpleType>
            <xsd:restriction base="dms:Choice">
              <xsd:enumeration value="Sagatavošanā"/>
              <xsd:enumeration value="Pabeigts"/>
              <xsd:enumeration value="-Info-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4cbca9-18ab-46b3-944f-7791a3a03fd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4" nillable="true" ma:displayName="Koplietošanas norādes jaucējkods" ma:internalName="SharingHintHash" ma:readOnly="true">
      <xsd:simpleType>
        <xsd:restriction base="dms:Text"/>
      </xsd:simpleType>
    </xsd:element>
    <xsd:element name="SharedWithDetails" ma:index="15" nillable="true" ma:displayName="Koplietots ar: detalizēt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2eb5ff-dd4c-45e1-a605-5b9e8baa8c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Nosaukums"/>
        <xsd:element ref="dc:subject" minOccurs="0" maxOccurs="1"/>
        <xsd:element ref="dc:description" minOccurs="0" maxOccurs="1" ma:index="12" ma:displayName="Piezīme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2B431B-F5CF-4114-A4DE-276B0EF2BD10}">
  <ds:schemaRefs>
    <ds:schemaRef ds:uri="http://schemas.microsoft.com/office/2006/metadata/properties"/>
    <ds:schemaRef ds:uri="http://schemas.microsoft.com/office/infopath/2007/PartnerControls"/>
    <ds:schemaRef ds:uri="58a5323c-72ac-4ab4-a9cd-9c3fb0b52b19"/>
  </ds:schemaRefs>
</ds:datastoreItem>
</file>

<file path=customXml/itemProps2.xml><?xml version="1.0" encoding="utf-8"?>
<ds:datastoreItem xmlns:ds="http://schemas.openxmlformats.org/officeDocument/2006/customXml" ds:itemID="{861B09DA-ED25-4BF3-90F0-3C1796F2A2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C72FD4-E85A-4E12-9A70-E581056B7AB5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3A950BD4-FCEE-4FA3-88B3-FD12BB4BE4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a5323c-72ac-4ab4-a9cd-9c3fb0b52b19"/>
    <ds:schemaRef ds:uri="da4cbca9-18ab-46b3-944f-7791a3a03fdd"/>
    <ds:schemaRef ds:uri="3c2eb5ff-dd4c-45e1-a605-5b9e8baa8c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3991</TotalTime>
  <Words>472</Words>
  <Application>Microsoft Office PowerPoint</Application>
  <PresentationFormat>Widescreen</PresentationFormat>
  <Paragraphs>64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3</vt:lpstr>
      <vt:lpstr>Ion Boardroom</vt:lpstr>
      <vt:lpstr>Pētniecības projekta nr. &lt;#&gt; «Projekta nosaukums» &lt;#&gt; Galarezultāta atskaite</vt:lpstr>
      <vt:lpstr>&lt;#&gt;. Galarezultāts: rezultāta nosaukums </vt:lpstr>
      <vt:lpstr>&lt;#&gt;. Galarezultāts: rezultāta nosaukums </vt:lpstr>
      <vt:lpstr>&lt;#&gt;. Galarezultāts: &lt;rezultāta nosaukums&gt; </vt:lpstr>
      <vt:lpstr>Projekta rezultāta komercializācija</vt:lpstr>
      <vt:lpstr>Ārpakalpojuma sniedzēji</vt:lpstr>
      <vt:lpstr>Pastāvošais interešu konflikts ar PAP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Pētniecības projekta nr. # «Projekta nosaukums» # Starpposma rezultāta atskaite</dc:title>
  <dc:creator>Eduards Lejiņš</dc:creator>
  <cp:lastModifiedBy>Kristaps Svetins</cp:lastModifiedBy>
  <cp:revision>42</cp:revision>
  <dcterms:created xsi:type="dcterms:W3CDTF">2016-11-16T19:14:45Z</dcterms:created>
  <dcterms:modified xsi:type="dcterms:W3CDTF">2025-09-12T12:25:36Z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0x010100196B78652E5E7A42A458883B83E2D37400806404131F4D0241BC06F55476106DD8</vt:lpwstr>
  </property>
  <property fmtid="{D5CDD505-2E9C-101B-9397-08002B2CF9AE}" pid="3" name="_dlc_DocIdItemGuid">
    <vt:lpwstr>24ed08f8-e33a-4c2d-810a-cc1fd7579808</vt:lpwstr>
  </property>
</Properties>
</file>