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8" r:id="rId14"/>
    <p:sldId id="26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sUeL7xR6usssFfEjm5/RAGsX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7320D4-C2B8-4699-9CFD-9ADC3C08657C}">
  <a:tblStyle styleId="{DD7320D4-C2B8-4699-9CFD-9ADC3C08657C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F"/>
          </a:solidFill>
        </a:fill>
      </a:tcStyle>
    </a:wholeTbl>
    <a:band1H>
      <a:tcTxStyle/>
      <a:tcStyle>
        <a:tcBdr/>
        <a:fill>
          <a:solidFill>
            <a:srgbClr val="D1DE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DE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6" name="Google Shape;26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lv-LV" dirty="0"/>
            </a:p>
          </p:txBody>
        </p:sp>
      </p:grpSp>
      <p:sp>
        <p:nvSpPr>
          <p:cNvPr id="31" name="Google Shape;31;p13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23F1D-EA3D-784A-84E1-E0EB49D0C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0906" y="5131068"/>
            <a:ext cx="2267189" cy="1047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C3A9F-668C-5681-CF72-0DFF4AB66A09}"/>
              </a:ext>
            </a:extLst>
          </p:cNvPr>
          <p:cNvSpPr txBox="1"/>
          <p:nvPr userDrawn="1"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1" name="Google Shape;121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2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7" name="Google Shape;127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154957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37" name="Google Shape;137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2" name="Google Shape;142;p23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1152144" y="3547872"/>
            <a:ext cx="8825659" cy="247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75D44-F9C0-CDF8-F700-742B9084A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0654" y="5278398"/>
            <a:ext cx="1951503" cy="901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4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2" name="Google Shape;152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8" name="Google Shape;158;p2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9" name="Google Shape;159;p24"/>
          <p:cNvSpPr txBox="1"/>
          <p:nvPr/>
        </p:nvSpPr>
        <p:spPr>
          <a:xfrm>
            <a:off x="898295" y="596767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9715063" y="2629300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96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1945945" y="3679987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"/>
          </p:nvPr>
        </p:nvSpPr>
        <p:spPr>
          <a:xfrm>
            <a:off x="1154954" y="5029198"/>
            <a:ext cx="8825659" cy="99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855A3-2464-DF36-3CBE-0816826B6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0654" y="5409222"/>
            <a:ext cx="1858711" cy="858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EF01E-3586-D913-F161-19BF1E0E6988}"/>
              </a:ext>
            </a:extLst>
          </p:cNvPr>
          <p:cNvSpPr txBox="1"/>
          <p:nvPr userDrawn="1"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5"/>
          <p:cNvGrpSpPr/>
          <p:nvPr/>
        </p:nvGrpSpPr>
        <p:grpSpPr>
          <a:xfrm>
            <a:off x="-17181" y="0"/>
            <a:ext cx="12193588" cy="6861555"/>
            <a:chOff x="-1588" y="0"/>
            <a:chExt cx="12193588" cy="6861555"/>
          </a:xfrm>
        </p:grpSpPr>
        <p:sp>
          <p:nvSpPr>
            <p:cNvPr id="170" name="Google Shape;170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6" name="Google Shape;176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97A03-7E72-007F-5633-FD442FB7B4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1523" y="5464602"/>
            <a:ext cx="1862078" cy="8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2"/>
          </p:nvPr>
        </p:nvSpPr>
        <p:spPr>
          <a:xfrm>
            <a:off x="1154954" y="3179764"/>
            <a:ext cx="3129168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5380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4"/>
          </p:nvPr>
        </p:nvSpPr>
        <p:spPr>
          <a:xfrm>
            <a:off x="4512721" y="3179764"/>
            <a:ext cx="3145380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5"/>
          </p:nvPr>
        </p:nvSpPr>
        <p:spPr>
          <a:xfrm>
            <a:off x="7886700" y="2595032"/>
            <a:ext cx="3161029" cy="58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6"/>
          </p:nvPr>
        </p:nvSpPr>
        <p:spPr>
          <a:xfrm>
            <a:off x="7886700" y="3179764"/>
            <a:ext cx="3161029" cy="284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91" name="Google Shape;191;p26"/>
          <p:cNvCxnSpPr/>
          <p:nvPr/>
        </p:nvCxnSpPr>
        <p:spPr>
          <a:xfrm>
            <a:off x="4384991" y="2603500"/>
            <a:ext cx="32564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26"/>
          <p:cNvCxnSpPr/>
          <p:nvPr/>
        </p:nvCxnSpPr>
        <p:spPr>
          <a:xfrm>
            <a:off x="7775824" y="2603500"/>
            <a:ext cx="0" cy="3423554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26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ftr" idx="11"/>
          </p:nvPr>
        </p:nvSpPr>
        <p:spPr>
          <a:xfrm>
            <a:off x="549643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F548A-E18B-BE63-9643-58A03262F77A}"/>
              </a:ext>
            </a:extLst>
          </p:cNvPr>
          <p:cNvSpPr txBox="1"/>
          <p:nvPr userDrawn="1"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7"/>
          <p:cNvSpPr>
            <a:spLocks noGrp="1"/>
          </p:cNvSpPr>
          <p:nvPr>
            <p:ph type="pic" idx="2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0" name="Google Shape;200;p27"/>
          <p:cNvSpPr txBox="1">
            <a:spLocks noGrp="1"/>
          </p:cNvSpPr>
          <p:nvPr>
            <p:ph type="body" idx="3"/>
          </p:nvPr>
        </p:nvSpPr>
        <p:spPr>
          <a:xfrm>
            <a:off x="1154954" y="5109107"/>
            <a:ext cx="3050438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4"/>
          </p:nvPr>
        </p:nvSpPr>
        <p:spPr>
          <a:xfrm>
            <a:off x="4568865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7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3" name="Google Shape;203;p27"/>
          <p:cNvSpPr txBox="1">
            <a:spLocks noGrp="1"/>
          </p:cNvSpPr>
          <p:nvPr>
            <p:ph type="body" idx="6"/>
          </p:nvPr>
        </p:nvSpPr>
        <p:spPr>
          <a:xfrm>
            <a:off x="4568865" y="5109108"/>
            <a:ext cx="3050438" cy="91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7"/>
          </p:nvPr>
        </p:nvSpPr>
        <p:spPr>
          <a:xfrm>
            <a:off x="7983433" y="4532842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27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6" name="Google Shape;206;p27"/>
          <p:cNvSpPr txBox="1">
            <a:spLocks noGrp="1"/>
          </p:cNvSpPr>
          <p:nvPr>
            <p:ph type="body" idx="9"/>
          </p:nvPr>
        </p:nvSpPr>
        <p:spPr>
          <a:xfrm>
            <a:off x="7983433" y="5109107"/>
            <a:ext cx="3050438" cy="91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7" name="Google Shape;207;p27"/>
          <p:cNvCxnSpPr/>
          <p:nvPr/>
        </p:nvCxnSpPr>
        <p:spPr>
          <a:xfrm>
            <a:off x="4384245" y="2603500"/>
            <a:ext cx="1" cy="3461811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27"/>
          <p:cNvCxnSpPr/>
          <p:nvPr/>
        </p:nvCxnSpPr>
        <p:spPr>
          <a:xfrm>
            <a:off x="7807352" y="2603500"/>
            <a:ext cx="0" cy="3461811"/>
          </a:xfrm>
          <a:prstGeom prst="straightConnector1">
            <a:avLst/>
          </a:prstGeom>
          <a:noFill/>
          <a:ln w="12700" cap="flat" cmpd="sng">
            <a:solidFill>
              <a:schemeClr val="dk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27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 rot="5400000">
            <a:off x="3855400" y="-105412"/>
            <a:ext cx="3424768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4377D-2E86-914E-72E6-76AA012C4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7125" y="5387387"/>
            <a:ext cx="1901084" cy="878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77E36-2DD2-8CBB-AB3D-5BDBF7E30F97}"/>
              </a:ext>
            </a:extLst>
          </p:cNvPr>
          <p:cNvSpPr txBox="1"/>
          <p:nvPr userDrawn="1"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9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20" name="Google Shape;220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27" name="Google Shape;227;p2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 rot="5400000">
            <a:off x="6923244" y="2931978"/>
            <a:ext cx="4748591" cy="144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8"/>
            <a:ext cx="4748591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8032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208776" y="2603500"/>
            <a:ext cx="482803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 dirty="0"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A01B2-DD7D-99A0-AE0B-40236BBBE87C}"/>
              </a:ext>
            </a:extLst>
          </p:cNvPr>
          <p:cNvSpPr txBox="1"/>
          <p:nvPr userDrawn="1"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9DDC6-90E6-81F2-BAFB-9E4EB354F276}"/>
              </a:ext>
            </a:extLst>
          </p:cNvPr>
          <p:cNvSpPr txBox="1"/>
          <p:nvPr userDrawn="1"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57" name="Google Shape;57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7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7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4" name="Google Shape;64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D6C7E-48A3-B10E-7588-A3A577C4E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4287" y="5313022"/>
            <a:ext cx="2175290" cy="1005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154954" y="3198448"/>
            <a:ext cx="4828032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6208776" y="2606040"/>
            <a:ext cx="48280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6208711" y="3187921"/>
            <a:ext cx="4825160" cy="285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0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87" name="Google Shape;87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2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5779008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2793159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4" name="Google Shape;104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0" name="Google Shape;110;p21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Google Shape;11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5F9C9D">
                    <a:alpha val="6666"/>
                  </a:srgbClr>
                </a:gs>
                <a:gs pos="36000">
                  <a:srgbClr val="5F9C9D">
                    <a:alpha val="5882"/>
                  </a:srgbClr>
                </a:gs>
                <a:gs pos="69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5F9C9D">
                    <a:alpha val="13725"/>
                  </a:srgbClr>
                </a:gs>
                <a:gs pos="36000">
                  <a:srgbClr val="5F9C9D">
                    <a:alpha val="6666"/>
                  </a:srgbClr>
                </a:gs>
                <a:gs pos="66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5F9C9D">
                    <a:alpha val="10980"/>
                  </a:srgbClr>
                </a:gs>
                <a:gs pos="36000">
                  <a:srgbClr val="5F9C9D">
                    <a:alpha val="9803"/>
                  </a:srgbClr>
                </a:gs>
                <a:gs pos="75000">
                  <a:srgbClr val="5F9C9D">
                    <a:alpha val="0"/>
                  </a:srgbClr>
                </a:gs>
                <a:gs pos="100000">
                  <a:srgbClr val="5F9C9D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" name="Google Shape;17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 dirty="0"/>
          </a:p>
        </p:txBody>
      </p:sp>
      <p:sp>
        <p:nvSpPr>
          <p:cNvPr id="22" name="Google Shape;2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3FCBB-B519-B89D-9DC9-15787619F51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16368" y="5300837"/>
            <a:ext cx="2230772" cy="1030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740598-4D0E-87D4-F27B-AB88809B7A68}"/>
              </a:ext>
            </a:extLst>
          </p:cNvPr>
          <p:cNvSpPr txBox="1"/>
          <p:nvPr userDrawn="1"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>
            <a:spLocks noGrp="1"/>
          </p:cNvSpPr>
          <p:nvPr>
            <p:ph type="ctrTitle"/>
          </p:nvPr>
        </p:nvSpPr>
        <p:spPr>
          <a:xfrm>
            <a:off x="2444772" y="1612428"/>
            <a:ext cx="88257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lv-LV" sz="3200" dirty="0"/>
              <a:t>Pētījuma nosaukums</a:t>
            </a:r>
            <a:br>
              <a:rPr lang="lv-LV" sz="3200" dirty="0"/>
            </a:br>
            <a:endParaRPr sz="3200" dirty="0"/>
          </a:p>
        </p:txBody>
      </p:sp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lv-LV" dirty="0"/>
              <a:t>KOMERSANTS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lv-LV" dirty="0"/>
              <a:t>KOMERSANTA PĀRSTĀVIS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98956-FD35-25F0-26D1-EBC8B4C92A64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Projekta īstenotāja saimnieciskās darbības dati</a:t>
            </a:r>
            <a:endParaRPr/>
          </a:p>
        </p:txBody>
      </p:sp>
      <p:graphicFrame>
        <p:nvGraphicFramePr>
          <p:cNvPr id="287" name="Google Shape;287;p9"/>
          <p:cNvGraphicFramePr/>
          <p:nvPr>
            <p:extLst>
              <p:ext uri="{D42A27DB-BD31-4B8C-83A1-F6EECF244321}">
                <p14:modId xmlns:p14="http://schemas.microsoft.com/office/powerpoint/2010/main" val="3075843993"/>
              </p:ext>
            </p:extLst>
          </p:nvPr>
        </p:nvGraphicFramePr>
        <p:xfrm>
          <a:off x="548641" y="2590026"/>
          <a:ext cx="11127500" cy="2929450"/>
        </p:xfrm>
        <a:graphic>
          <a:graphicData uri="http://schemas.openxmlformats.org/drawingml/2006/table">
            <a:tbl>
              <a:tblPr firstRow="1" bandRow="1">
                <a:noFill/>
                <a:tableStyleId>{DD7320D4-C2B8-4699-9CFD-9ADC3C08657C}</a:tableStyleId>
              </a:tblPr>
              <a:tblGrid>
                <a:gridCol w="44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/>
                        <a:t>2022, EUR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 dirty="0"/>
                        <a:t>2023, EUR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800"/>
                        <a:t>2024, </a:t>
                      </a:r>
                      <a:r>
                        <a:rPr lang="lv-LV" sz="1800" dirty="0"/>
                        <a:t>EUR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/>
                        <a:t>Apgrozījums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/>
                        <a:t>Izdevumi P&amp;A projektiem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 dirty="0"/>
                        <a:t>Sadarbības apjomi (EUR) ar zinātniskajām institūcijām</a:t>
                      </a:r>
                      <a:endParaRPr sz="17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700"/>
                        <a:t>Uzņēmuma eksports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C436E9-B535-48E7-6FE5-F1E84E69930E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Projekta ieguldījums KC</a:t>
            </a:r>
            <a:endParaRPr/>
          </a:p>
        </p:txBody>
      </p:sp>
      <p:sp>
        <p:nvSpPr>
          <p:cNvPr id="293" name="Google Shape;293;p1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X gadu laikā piesaistīt privāto P&amp;A līdzfinansējumu xx € apmērā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Radīt X inovatīvus produktu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Radīt X inovatīvas ražošanas/apstrādes tehnoloģijas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Palielināt eksporta apjomu par X</a:t>
            </a:r>
            <a:r>
              <a:rPr lang="lv-LV" dirty="0">
                <a:solidFill>
                  <a:schemeClr val="dk1"/>
                </a:solidFill>
              </a:rPr>
              <a:t>%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Īstenot X projektus sadarbībā ar Latvijas Zinātniskajām Institūcijām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D17DF-7E57-9D89-A71B-2DBFB6F7F220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D78D-ADF0-4D9B-9B1F-401A46DC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 </a:t>
            </a:r>
            <a:r>
              <a:rPr lang="lv-LV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"nenodarīt būtisku kaitējumu"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ievērošana</a:t>
            </a:r>
            <a:endParaRPr lang="lv-LV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84BC3-71BF-47AF-9C28-600C5D914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</a:rPr>
              <a:t>Norādiet informāciju, ka projekta gaitā veiktās darbība un radītā tehnoloģija būtiski nekaitē videi.</a:t>
            </a:r>
          </a:p>
          <a:p>
            <a:pPr marL="137160" indent="0">
              <a:buNone/>
            </a:pPr>
            <a:r>
              <a:rPr lang="lv-LV" dirty="0">
                <a:solidFill>
                  <a:srgbClr val="FF0000"/>
                </a:solidFill>
              </a:rPr>
              <a:t>Var norādīt, ka produkts ir efektīvāks, patērē mazāk resursus kā līdzīga tehnoloģija, rada mazāk piesārņojumu salīdzinājumā ar citiem produktiem.</a:t>
            </a:r>
          </a:p>
          <a:p>
            <a:pPr marL="137160" indent="0">
              <a:buNone/>
            </a:pPr>
            <a:r>
              <a:rPr lang="lv-LV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9FE20-C984-C105-BCA4-5865AB509DE8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148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0077-3676-4D56-B7F5-E9D3695A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Pastāvošais interešu konflikts ar PPVK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D80554C-9B6B-41F0-87E8-B6EB1C998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92419"/>
              </p:ext>
            </p:extLst>
          </p:nvPr>
        </p:nvGraphicFramePr>
        <p:xfrm>
          <a:off x="621710" y="2888530"/>
          <a:ext cx="9892146" cy="2659380"/>
        </p:xfrm>
        <a:graphic>
          <a:graphicData uri="http://schemas.openxmlformats.org/drawingml/2006/table">
            <a:tbl>
              <a:tblPr firstRow="1" bandRow="1">
                <a:tableStyleId>{DD7320D4-C2B8-4699-9CFD-9ADC3C08657C}</a:tableStyleId>
              </a:tblPr>
              <a:tblGrid>
                <a:gridCol w="8248728">
                  <a:extLst>
                    <a:ext uri="{9D8B030D-6E8A-4147-A177-3AD203B41FA5}">
                      <a16:colId xmlns:a16="http://schemas.microsoft.com/office/drawing/2014/main" val="900800916"/>
                    </a:ext>
                  </a:extLst>
                </a:gridCol>
                <a:gridCol w="1643418">
                  <a:extLst>
                    <a:ext uri="{9D8B030D-6E8A-4147-A177-3AD203B41FA5}">
                      <a16:colId xmlns:a16="http://schemas.microsoft.com/office/drawing/2014/main" val="3092122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Pētniecības projektu </a:t>
                      </a:r>
                      <a:r>
                        <a:rPr lang="lv-LV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vērtēšanas komisija</a:t>
                      </a:r>
                      <a:endParaRPr lang="lv-LV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Jā/Nē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04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735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469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231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702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5676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-1016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457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92864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38C587-3F56-A7CB-936A-C7356458F474}"/>
              </a:ext>
            </a:extLst>
          </p:cNvPr>
          <p:cNvSpPr txBox="1"/>
          <p:nvPr/>
        </p:nvSpPr>
        <p:spPr>
          <a:xfrm>
            <a:off x="621710" y="227204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rgbClr val="FF0000"/>
                </a:solidFill>
              </a:rPr>
              <a:t>Šo slaidu vajadzēs papildināt ,kad būs zināms pētniecības projektu atlases padomes sastāvs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66A02-3EF2-8D1E-F48D-8EED8E1CD93F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887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/>
          <p:nvPr/>
        </p:nvSpPr>
        <p:spPr>
          <a:xfrm>
            <a:off x="3218330" y="2411505"/>
            <a:ext cx="57999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Paldies par uzmanību !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DB959-38FB-BD12-82FC-F41BD4CBEAF3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[Projekta kopsavilkums]</a:t>
            </a:r>
            <a:endParaRPr/>
          </a:p>
        </p:txBody>
      </p:sp>
      <p:sp>
        <p:nvSpPr>
          <p:cNvPr id="245" name="Google Shape;245;p2"/>
          <p:cNvSpPr txBox="1">
            <a:spLocks noGrp="1"/>
          </p:cNvSpPr>
          <p:nvPr>
            <p:ph type="body" idx="1"/>
          </p:nvPr>
        </p:nvSpPr>
        <p:spPr>
          <a:xfrm>
            <a:off x="957729" y="2352488"/>
            <a:ext cx="9992414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Pētījuma mērķis: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Pētījuma budžets:  EUR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rūpnieciskais pētījums =xx</a:t>
            </a:r>
            <a:r>
              <a:rPr lang="lv-LV" b="1" dirty="0"/>
              <a:t> %</a:t>
            </a:r>
            <a:r>
              <a:rPr lang="lv-LV" dirty="0"/>
              <a:t> no projekta attiecināmām izmaksām ( EUR)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eksperimentālā izstrādne = xx % no projekta attiecināmām izmaksām  ( EUR)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 dirty="0"/>
              <a:t>Pētījuma īstenošanas periods: xx mēneši, plānots uzsākt </a:t>
            </a:r>
            <a:r>
              <a:rPr lang="lv-LV" dirty="0">
                <a:solidFill>
                  <a:srgbClr val="FF0000"/>
                </a:solidFill>
              </a:rPr>
              <a:t>2025.gada septembri</a:t>
            </a:r>
            <a:r>
              <a:rPr lang="lv-LV" dirty="0"/>
              <a:t>.</a:t>
            </a:r>
            <a:endParaRPr dirty="0"/>
          </a:p>
          <a:p>
            <a:pPr marL="742950" lvl="1" indent="-204469" algn="l" rtl="0">
              <a:spcBef>
                <a:spcPts val="220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342900" lvl="0" indent="-251459" algn="l" rtl="0">
              <a:spcBef>
                <a:spcPts val="22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743D0-BC72-94F4-9142-E6EFD4D8968F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[Informācija par īstenotāju un partneriem]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065306" y="2899336"/>
            <a:ext cx="9992414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Pētījuma īstenotājs un sadarbības partneri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1280"/>
              <a:buFont typeface="Noto Sans Symbols"/>
              <a:buChar char="❑"/>
            </a:pPr>
            <a:r>
              <a:rPr lang="lv-LV" dirty="0"/>
              <a:t>Nosaukums, statuss (</a:t>
            </a:r>
            <a:r>
              <a:rPr lang="lv-LV" dirty="0" err="1"/>
              <a:t>mazs,vidējs,liels</a:t>
            </a:r>
            <a:r>
              <a:rPr lang="lv-LV" dirty="0"/>
              <a:t>)</a:t>
            </a:r>
            <a:endParaRPr dirty="0"/>
          </a:p>
          <a:p>
            <a:pPr marL="342900" lvl="0" indent="-342900" algn="l" rtl="0">
              <a:spcBef>
                <a:spcPts val="22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Aprakstīta iesniedzēja pamatdarbības joma, esošais produktu/pakalpojumu grozs</a:t>
            </a:r>
            <a:endParaRPr dirty="0"/>
          </a:p>
          <a:p>
            <a:pPr marL="342900" lvl="0" indent="-342900" algn="l" rtl="0">
              <a:spcBef>
                <a:spcPts val="22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Aprakstīta projekta saistība ar komersanta darbību</a:t>
            </a:r>
            <a:endParaRPr dirty="0"/>
          </a:p>
          <a:p>
            <a:pPr marL="342900" lvl="0" indent="-342900" algn="l" rtl="0">
              <a:spcBef>
                <a:spcPts val="22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Aprakstīta līdzšinējā pieredze pētniecības darbos</a:t>
            </a:r>
            <a:endParaRPr dirty="0"/>
          </a:p>
          <a:p>
            <a:pPr marL="342900" lvl="0" indent="-251459" algn="l" rtl="0">
              <a:spcBef>
                <a:spcPts val="22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742950" lvl="1" indent="-204469" algn="l" rtl="0">
              <a:spcBef>
                <a:spcPts val="220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742950" lvl="1" indent="-204469" algn="l" rtl="0">
              <a:spcBef>
                <a:spcPts val="220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342900" lvl="0" indent="-251459" algn="l" rtl="0">
              <a:spcBef>
                <a:spcPts val="22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8EC31-EE09-00A8-1433-4E8C7970F5B8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9452086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Pētījuma apraksts (2-4 slaidi)</a:t>
            </a:r>
            <a:endParaRPr/>
          </a:p>
        </p:txBody>
      </p:sp>
      <p:sp>
        <p:nvSpPr>
          <p:cNvPr id="257" name="Google Shape;257;p4"/>
          <p:cNvSpPr txBox="1">
            <a:spLocks noGrp="1"/>
          </p:cNvSpPr>
          <p:nvPr>
            <p:ph type="body" idx="1"/>
          </p:nvPr>
        </p:nvSpPr>
        <p:spPr>
          <a:xfrm>
            <a:off x="1154954" y="2447366"/>
            <a:ext cx="9647517" cy="263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Problēmas apraksts</a:t>
            </a:r>
            <a:endParaRPr dirty="0"/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Vēlamais risinājums</a:t>
            </a:r>
            <a:endParaRPr dirty="0"/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Veicamās aktivitātes lai nonāktu pie vēlamā risinājuma</a:t>
            </a:r>
            <a:endParaRPr dirty="0"/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Norādīts plānotais pētniecības darbu apjoms, kuru plānots iegādāties kā ārpakalpojumu</a:t>
            </a:r>
          </a:p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lv-LV" sz="1600" dirty="0"/>
              <a:t>Norādīt projekta ietvarā izstrādāto klimata mērķu sasniegšanai saistīto produktu, pakalpojumu vai tehnoloģiju 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lv-LV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kā gala rezultāts ietekmē klimata mērķus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)</a:t>
            </a:r>
            <a:endParaRPr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  <a:p>
            <a:pPr marL="342900" lvl="0" indent="-26162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E7389-07CA-9091-DFF1-32E6890AE382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Pētījuma rezultāts un tā komercializācijas potenciāls (1-3 slaidi)</a:t>
            </a:r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body" idx="1"/>
          </p:nvPr>
        </p:nvSpPr>
        <p:spPr>
          <a:xfrm>
            <a:off x="986742" y="2440327"/>
            <a:ext cx="9950850" cy="341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Aprakstīts vēlamais rezultāts;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Aprakstīts mērķa tirgus (vietējais tirgus, plānotie eksporta tirgi utt.), tā izmērs (EUR), konkurence tajā (lielākie spēlētāji), potenciālie sadarbības partneri;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Norādīta un pamatota (ar statistiku, tirgus izpēti u.c. Datiem) projekta finansiālā </a:t>
            </a:r>
            <a:r>
              <a:rPr lang="lv-LV" dirty="0" err="1"/>
              <a:t>atdeve</a:t>
            </a:r>
            <a:r>
              <a:rPr lang="lv-LV" dirty="0"/>
              <a:t> (apjoms, cena);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lv-LV" dirty="0"/>
              <a:t>Pamatota komersanta pieredze/spēja produktu komercializēt (apzināti iespējamie pārdošanas kanāli, potenciālie klienti)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CC6A4-B189-4210-E7CF-EFB473D75C5C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 txBox="1"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Pētījuma budžets	</a:t>
            </a:r>
            <a:endParaRPr/>
          </a:p>
        </p:txBody>
      </p:sp>
      <p:sp>
        <p:nvSpPr>
          <p:cNvPr id="269" name="Google Shape;269;p6"/>
          <p:cNvSpPr txBox="1">
            <a:spLocks noGrp="1"/>
          </p:cNvSpPr>
          <p:nvPr>
            <p:ph type="body" idx="1"/>
          </p:nvPr>
        </p:nvSpPr>
        <p:spPr>
          <a:xfrm>
            <a:off x="502507" y="2356365"/>
            <a:ext cx="10569146" cy="222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/>
              <a:t>Pētījuma budžets: EUR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/>
              <a:t>Rūpnieciskais pētījums = xx % no projekta attiecināmām izmaksām ( EUR)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❑"/>
            </a:pPr>
            <a:r>
              <a:rPr lang="lv-LV"/>
              <a:t>Eksperimentālā izstrādne = xx % no projekta attiecināmām izmaksām  ( EUR)</a:t>
            </a:r>
            <a:r>
              <a:rPr lang="lv-LV" sz="1700"/>
              <a:t>	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360"/>
              <a:buFont typeface="Noto Sans Symbols"/>
              <a:buChar char="❑"/>
            </a:pPr>
            <a:r>
              <a:rPr lang="lv-LV" sz="1700"/>
              <a:t>Atbalsta intensitāte: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❑"/>
            </a:pPr>
            <a:r>
              <a:rPr lang="lv-LV"/>
              <a:t>Rūpnieciskais pētījums –  %;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Font typeface="Noto Sans Symbols"/>
              <a:buChar char="❑"/>
            </a:pPr>
            <a:r>
              <a:rPr lang="lv-LV"/>
              <a:t>Eksperimentālā izstrāde –   % 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56B2F-FDAA-D4D5-3A7A-20FFE8236BF7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/>
              <a:t>Plānotās rūpnieciskā pētījuma izmaksas</a:t>
            </a:r>
            <a:endParaRPr/>
          </a:p>
        </p:txBody>
      </p:sp>
      <p:graphicFrame>
        <p:nvGraphicFramePr>
          <p:cNvPr id="275" name="Google Shape;275;p7"/>
          <p:cNvGraphicFramePr/>
          <p:nvPr>
            <p:extLst>
              <p:ext uri="{D42A27DB-BD31-4B8C-83A1-F6EECF244321}">
                <p14:modId xmlns:p14="http://schemas.microsoft.com/office/powerpoint/2010/main" val="3514909196"/>
              </p:ext>
            </p:extLst>
          </p:nvPr>
        </p:nvGraphicFramePr>
        <p:xfrm>
          <a:off x="473825" y="1995055"/>
          <a:ext cx="11238800" cy="2627880"/>
        </p:xfrm>
        <a:graphic>
          <a:graphicData uri="http://schemas.openxmlformats.org/drawingml/2006/table">
            <a:tbl>
              <a:tblPr firstRow="1" bandRow="1">
                <a:noFill/>
                <a:tableStyleId>{DD7320D4-C2B8-4699-9CFD-9ADC3C08657C}</a:tableStyleId>
              </a:tblPr>
              <a:tblGrid>
                <a:gridCol w="61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u="none" strike="noStrike" cap="none"/>
                        <a:t>Izmaksu pozīcijas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u="none" strike="noStrike" cap="none"/>
                        <a:t>Izmaksas (bez PVN)</a:t>
                      </a:r>
                      <a:endParaRPr sz="1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u="none" strike="noStrike" cap="none"/>
                        <a:t>Ekonomiskais pamatojums/ pielietojums projektā</a:t>
                      </a:r>
                      <a:endParaRPr sz="1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Darba samaksa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Komandējuma (darba brauciena) izmaksas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Komunālo pakalpojumu un sakaru pakalpojumu izmaksas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Telpu, instrumentu, iekārtu un to aprīkojuma nomas maksa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Plānotās materiālu, zinātniskās literatūras un mazvērtīgā inventāra iegādes izmaksas, tai skaitā piegādes izmaksas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Īpašumā esošo telpu, instrumentu, iekārtu un to aprīkojuma, patentu un licenču amortizācijas izmaksas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Apdrošināšanas (veselības, dzīvības, transportlīdzekļu, īpašuma, iekārtu, civiltiesiskās atbildības u. c.) izmaksas uz pētniecības projekta īstenošanas laiku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Ārējo pakalpojumu izmaksas, kurus pētījuma īstenotājs iepērk no trešajām personām, ja attiecīgie pakalpojumi tiek izmantoti tikai pētniecības darbībai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D97924-9EDB-B633-ABF8-86641F06E948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lv-LV" dirty="0"/>
              <a:t>Plānotās eksperimentālās izstrādes </a:t>
            </a:r>
            <a:br>
              <a:rPr lang="lv-LV" dirty="0"/>
            </a:br>
            <a:r>
              <a:rPr lang="lv-LV" dirty="0"/>
              <a:t>izmaksas</a:t>
            </a:r>
            <a:endParaRPr dirty="0"/>
          </a:p>
        </p:txBody>
      </p:sp>
      <p:graphicFrame>
        <p:nvGraphicFramePr>
          <p:cNvPr id="281" name="Google Shape;281;p8"/>
          <p:cNvGraphicFramePr/>
          <p:nvPr>
            <p:extLst>
              <p:ext uri="{D42A27DB-BD31-4B8C-83A1-F6EECF244321}">
                <p14:modId xmlns:p14="http://schemas.microsoft.com/office/powerpoint/2010/main" val="4235494852"/>
              </p:ext>
            </p:extLst>
          </p:nvPr>
        </p:nvGraphicFramePr>
        <p:xfrm>
          <a:off x="473825" y="1995055"/>
          <a:ext cx="11238800" cy="2627880"/>
        </p:xfrm>
        <a:graphic>
          <a:graphicData uri="http://schemas.openxmlformats.org/drawingml/2006/table">
            <a:tbl>
              <a:tblPr firstRow="1" bandRow="1">
                <a:noFill/>
                <a:tableStyleId>{DD7320D4-C2B8-4699-9CFD-9ADC3C08657C}</a:tableStyleId>
              </a:tblPr>
              <a:tblGrid>
                <a:gridCol w="61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/>
                        <a:t>Izmaksu pozīcijas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/>
                        <a:t>Izmaksas (bez PVN)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/>
                        <a:t>Ekonomiskais pamatojums/ pielietojums projektā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Darba samaksa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Komandējuma (darba brauciena) izmaksas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Komunālo pakalpojumu un sakaru pakalpojumu izmaksas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Telpu, instrumentu, iekārtu un to aprīkojuma nomas maksa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Plānotās materiālu, zinātniskās literatūras un mazvērtīgā inventāra iegādes izmaksas, tai skaitā piegādes izmaksas</a:t>
                      </a:r>
                      <a:endParaRPr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Īpašumā esošo telpu, instrumentu, iekārtu un to aprīkojuma, patentu un licenču amortizācijas izmaksas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Apdrošināšanas (veselības, dzīvības, transportlīdzekļu, īpašuma, iekārtu, civiltiesiskās atbildības u. c.) izmaksas uz pētniecības projekta īstenošanas laiku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Ārējo pakalpojumu izmaksas, kurus pētījuma īstenotājs iepērk no trešajām personām, ja attiecīgie pakalpojumi tiek izmantoti tikai pētniecības darbībai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3E731F-5030-71F4-6471-28321866D583}"/>
              </a:ext>
            </a:extLst>
          </p:cNvPr>
          <p:cNvSpPr txBox="1"/>
          <p:nvPr/>
        </p:nvSpPr>
        <p:spPr>
          <a:xfrm>
            <a:off x="1002553" y="6459136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C8CE-A931-C1B4-C912-4EE336E6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Plānotie ārpakalpojumi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365BB-30B7-9A79-5EF6-F50BB7303E09}"/>
              </a:ext>
            </a:extLst>
          </p:cNvPr>
          <p:cNvSpPr txBox="1"/>
          <p:nvPr/>
        </p:nvSpPr>
        <p:spPr>
          <a:xfrm>
            <a:off x="498764" y="2173881"/>
            <a:ext cx="1088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dirty="0">
                <a:solidFill>
                  <a:srgbClr val="FF0000"/>
                </a:solidFill>
              </a:rPr>
              <a:t>Norādiet sadarbības partnerus, ar ko ir plānots sadarboties projekta ietvaros, ja ir līgums jau noslēgts!!! Piemēram, telpu noma. 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E39FA9F-37D4-B700-FAF9-A3F0BD28F7CF}"/>
              </a:ext>
            </a:extLst>
          </p:cNvPr>
          <p:cNvGraphicFramePr>
            <a:graphicFrameLocks/>
          </p:cNvGraphicFramePr>
          <p:nvPr/>
        </p:nvGraphicFramePr>
        <p:xfrm>
          <a:off x="421669" y="3022565"/>
          <a:ext cx="10045656" cy="3118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1414">
                  <a:extLst>
                    <a:ext uri="{9D8B030D-6E8A-4147-A177-3AD203B41FA5}">
                      <a16:colId xmlns:a16="http://schemas.microsoft.com/office/drawing/2014/main" val="25416314"/>
                    </a:ext>
                  </a:extLst>
                </a:gridCol>
                <a:gridCol w="2511414">
                  <a:extLst>
                    <a:ext uri="{9D8B030D-6E8A-4147-A177-3AD203B41FA5}">
                      <a16:colId xmlns:a16="http://schemas.microsoft.com/office/drawing/2014/main" val="1723955921"/>
                    </a:ext>
                  </a:extLst>
                </a:gridCol>
                <a:gridCol w="2511414">
                  <a:extLst>
                    <a:ext uri="{9D8B030D-6E8A-4147-A177-3AD203B41FA5}">
                      <a16:colId xmlns:a16="http://schemas.microsoft.com/office/drawing/2014/main" val="3284258684"/>
                    </a:ext>
                  </a:extLst>
                </a:gridCol>
                <a:gridCol w="2511414">
                  <a:extLst>
                    <a:ext uri="{9D8B030D-6E8A-4147-A177-3AD203B41FA5}">
                      <a16:colId xmlns:a16="http://schemas.microsoft.com/office/drawing/2014/main" val="2743297853"/>
                    </a:ext>
                  </a:extLst>
                </a:gridCol>
              </a:tblGrid>
              <a:tr h="893735">
                <a:tc>
                  <a:txBody>
                    <a:bodyPr/>
                    <a:lstStyle/>
                    <a:p>
                      <a:r>
                        <a:rPr lang="lv-LV" dirty="0"/>
                        <a:t>Uzņēmuma nosaukums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Reģistrācijas 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Pakalpojuma veids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Noslēgts līgums Jā/Nē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39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0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8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6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69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83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223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762B4A-A92C-14EA-6CEC-8E8200AFBC8E}"/>
              </a:ext>
            </a:extLst>
          </p:cNvPr>
          <p:cNvSpPr txBox="1"/>
          <p:nvPr/>
        </p:nvSpPr>
        <p:spPr>
          <a:xfrm>
            <a:off x="876246" y="646680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0" i="0" dirty="0">
                <a:solidFill>
                  <a:srgbClr val="33519D"/>
                </a:solidFill>
                <a:effectLst/>
                <a:latin typeface="OpenSans"/>
              </a:rPr>
              <a:t>1.2.1.2.i.2/1/24/A/CFLA/003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20568447"/>
      </p:ext>
    </p:extLst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876</Words>
  <Application>Microsoft Office PowerPoint</Application>
  <PresentationFormat>Widescreen</PresentationFormat>
  <Paragraphs>112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Century Gothic</vt:lpstr>
      <vt:lpstr>Noto Sans Symbols</vt:lpstr>
      <vt:lpstr>OpenSans</vt:lpstr>
      <vt:lpstr>Calibri</vt:lpstr>
      <vt:lpstr>Arial</vt:lpstr>
      <vt:lpstr>Ion Boardroom</vt:lpstr>
      <vt:lpstr>Pētījuma nosaukums </vt:lpstr>
      <vt:lpstr>[Projekta kopsavilkums]</vt:lpstr>
      <vt:lpstr>[Informācija par īstenotāju un partneriem]</vt:lpstr>
      <vt:lpstr>Pētījuma apraksts (2-4 slaidi)</vt:lpstr>
      <vt:lpstr>Pētījuma rezultāts un tā komercializācijas potenciāls (1-3 slaidi)</vt:lpstr>
      <vt:lpstr>Pētījuma budžets </vt:lpstr>
      <vt:lpstr>Plānotās rūpnieciskā pētījuma izmaksas</vt:lpstr>
      <vt:lpstr>Plānotās eksperimentālās izstrādes  izmaksas</vt:lpstr>
      <vt:lpstr>Plānotie ārpakalpojumi </vt:lpstr>
      <vt:lpstr>Projekta īstenotāja saimnieciskās darbības dati</vt:lpstr>
      <vt:lpstr>Projekta ieguldījums KC</vt:lpstr>
      <vt:lpstr>Principa "nenodarīt būtisku kaitējumu" ievērošana</vt:lpstr>
      <vt:lpstr>Pastāvošais interešu konflikts ar PPVK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Pētījuma nosaukums</dc:title>
  <dc:creator>Ksenija Ošmjana</dc:creator>
  <cp:lastModifiedBy>Kristaps Svetins</cp:lastModifiedBy>
  <cp:revision>22</cp:revision>
  <dcterms:created xsi:type="dcterms:W3CDTF">2016-03-15T08:11:54Z</dcterms:created>
  <dcterms:modified xsi:type="dcterms:W3CDTF">2025-08-28T09:18:43Z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0x010100196B78652E5E7A42A458883B83E2D37400806404131F4D0241BC06F55476106DD8</vt:lpwstr>
  </property>
  <property fmtid="{D5CDD505-2E9C-101B-9397-08002B2CF9AE}" pid="3" name="_dlc_DocIdItemGuid">
    <vt:lpwstr>76c1a96f-acf7-45f3-af68-3f27b820e16c</vt:lpwstr>
  </property>
</Properties>
</file>